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1"/>
  </p:sldMasterIdLst>
  <p:notesMasterIdLst>
    <p:notesMasterId r:id="rId18"/>
  </p:notesMasterIdLst>
  <p:handoutMasterIdLst>
    <p:handoutMasterId r:id="rId19"/>
  </p:handoutMasterIdLst>
  <p:sldIdLst>
    <p:sldId id="339" r:id="rId2"/>
    <p:sldId id="352" r:id="rId3"/>
    <p:sldId id="344" r:id="rId4"/>
    <p:sldId id="360" r:id="rId5"/>
    <p:sldId id="361" r:id="rId6"/>
    <p:sldId id="351" r:id="rId7"/>
    <p:sldId id="284" r:id="rId8"/>
    <p:sldId id="348" r:id="rId9"/>
    <p:sldId id="358" r:id="rId10"/>
    <p:sldId id="362" r:id="rId11"/>
    <p:sldId id="346" r:id="rId12"/>
    <p:sldId id="294" r:id="rId13"/>
    <p:sldId id="363" r:id="rId14"/>
    <p:sldId id="347" r:id="rId15"/>
    <p:sldId id="349" r:id="rId16"/>
    <p:sldId id="295" r:id="rId1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 Petrov" initials="AP" lastIdx="3" clrIdx="0"/>
  <p:cmAuthor id="2" name="Teodora Bozhkova" initials="TB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4FF"/>
    <a:srgbClr val="525353"/>
    <a:srgbClr val="515252"/>
    <a:srgbClr val="545555"/>
    <a:srgbClr val="555656"/>
    <a:srgbClr val="048EF8"/>
    <a:srgbClr val="0275AC"/>
    <a:srgbClr val="0377AE"/>
    <a:srgbClr val="0074BD"/>
    <a:srgbClr val="00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4" autoAdjust="0"/>
    <p:restoredTop sz="94660"/>
  </p:normalViewPr>
  <p:slideViewPr>
    <p:cSldViewPr>
      <p:cViewPr varScale="1">
        <p:scale>
          <a:sx n="120" d="100"/>
          <a:sy n="120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3E452-5B42-4A54-B98F-2A38DEEE6210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B8DF-AEF5-4752-B680-7977D814D326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17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D7C3-E88F-4A62-A210-4B1350446F80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38192-62EB-4296-A61C-400F66A822E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366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8317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415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277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086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3662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1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410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7668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999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8192-62EB-4296-A61C-400F66A822E2}" type="slidenum">
              <a:rPr lang="bg-BG" smtClean="0"/>
              <a:pPr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36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82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www.mypos.eu 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563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www.mypos.eu 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950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456373" y="6459787"/>
            <a:ext cx="230425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Helps your business grow!</a:t>
            </a:r>
            <a:endParaRPr lang="bg-B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900" b="1" dirty="0">
                <a:solidFill>
                  <a:schemeClr val="bg1"/>
                </a:solidFill>
              </a:rPr>
              <a:t>www.myPOS.eu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965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Global Card</a:t>
            </a:r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6087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312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134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www.mypos.eu </a:t>
            </a:r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976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341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847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www.mypos.eu </a:t>
            </a:r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325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43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07D7-AC17-4E73-978D-82D17A2257C2}" type="datetimeFigureOut">
              <a:rPr lang="bg-BG" smtClean="0"/>
              <a:pPr/>
              <a:t>27.1.2023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www.mypos.eu 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26CB8-C5B9-4EB7-A4D7-7A00C54C7F32}" type="slidenum">
              <a:rPr lang="bg-BG" smtClean="0"/>
              <a:pPr/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402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hyperlink" Target="http://www.mypos.com/" TargetMode="External"/><Relationship Id="rId7" Type="http://schemas.openxmlformats.org/officeDocument/2006/relationships/hyperlink" Target="https://plus.google.com/+MyposEu1" TargetMode="Externa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hyperlink" Target="https://www.linkedin.com/company/mypos-official" TargetMode="External"/><Relationship Id="rId5" Type="http://schemas.openxmlformats.org/officeDocument/2006/relationships/hyperlink" Target="https://twitter.com/myposofficial" TargetMode="External"/><Relationship Id="rId10" Type="http://schemas.openxmlformats.org/officeDocument/2006/relationships/image" Target="../media/image41.png"/><Relationship Id="rId4" Type="http://schemas.openxmlformats.org/officeDocument/2006/relationships/hyperlink" Target="mailto:f.dinallo@cesarettigroup.it" TargetMode="External"/><Relationship Id="rId9" Type="http://schemas.openxmlformats.org/officeDocument/2006/relationships/hyperlink" Target="https://www.facebook.com/myposoffici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/>
          <p:cNvSpPr/>
          <p:nvPr/>
        </p:nvSpPr>
        <p:spPr>
          <a:xfrm>
            <a:off x="0" y="4221088"/>
            <a:ext cx="12192000" cy="2636912"/>
          </a:xfrm>
          <a:prstGeom prst="round2SameRect">
            <a:avLst/>
          </a:prstGeom>
          <a:solidFill>
            <a:srgbClr val="04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22" y="1340768"/>
            <a:ext cx="1404156" cy="17699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157192"/>
            <a:ext cx="121920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4000" spc="-140" dirty="0">
                <a:solidFill>
                  <a:srgbClr val="FFFFFF"/>
                </a:solidFill>
              </a:rPr>
              <a:t>UNA </a:t>
            </a:r>
            <a:r>
              <a:rPr lang="it-IT" sz="4000" spc="-135" dirty="0">
                <a:solidFill>
                  <a:srgbClr val="FFFFFF"/>
                </a:solidFill>
              </a:rPr>
              <a:t>SOLUZIONE </a:t>
            </a:r>
            <a:r>
              <a:rPr lang="it-IT" sz="4000" spc="-100" dirty="0">
                <a:solidFill>
                  <a:srgbClr val="FFFFFF"/>
                </a:solidFill>
              </a:rPr>
              <a:t>DI </a:t>
            </a:r>
            <a:r>
              <a:rPr lang="it-IT" sz="4000" spc="-185" dirty="0">
                <a:solidFill>
                  <a:srgbClr val="FFFFFF"/>
                </a:solidFill>
              </a:rPr>
              <a:t>PAGAMENTO</a:t>
            </a:r>
            <a:r>
              <a:rPr lang="bg-BG" sz="4000" spc="-185" dirty="0">
                <a:solidFill>
                  <a:srgbClr val="FFFFFF"/>
                </a:solidFill>
              </a:rPr>
              <a:t> </a:t>
            </a:r>
            <a:r>
              <a:rPr lang="it-IT" sz="4000" spc="-85" dirty="0">
                <a:solidFill>
                  <a:srgbClr val="FFFFFF"/>
                </a:solidFill>
              </a:rPr>
              <a:t>PER</a:t>
            </a:r>
            <a:r>
              <a:rPr lang="it-IT" sz="4000" spc="-805" dirty="0">
                <a:solidFill>
                  <a:srgbClr val="FFFFFF"/>
                </a:solidFill>
              </a:rPr>
              <a:t> </a:t>
            </a:r>
            <a:r>
              <a:rPr lang="bg-BG" sz="4000" spc="-805" dirty="0">
                <a:solidFill>
                  <a:srgbClr val="FFFFFF"/>
                </a:solidFill>
              </a:rPr>
              <a:t>      </a:t>
            </a:r>
            <a:r>
              <a:rPr lang="it-IT" sz="4000" spc="-80" dirty="0">
                <a:solidFill>
                  <a:srgbClr val="FFFFFF"/>
                </a:solidFill>
              </a:rPr>
              <a:t>OGNI</a:t>
            </a:r>
            <a:r>
              <a:rPr lang="bg-BG" sz="4000" spc="-80" dirty="0">
                <a:solidFill>
                  <a:srgbClr val="FFFFFF"/>
                </a:solidFill>
              </a:rPr>
              <a:t> </a:t>
            </a:r>
            <a:r>
              <a:rPr lang="it-IT" sz="4000" spc="45" dirty="0">
                <a:solidFill>
                  <a:srgbClr val="FFFFFF"/>
                </a:solidFill>
              </a:rPr>
              <a:t>IMPRESA</a:t>
            </a:r>
            <a:endParaRPr lang="en-US" sz="40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7992" y="648000"/>
            <a:ext cx="6276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94FF"/>
                </a:solidFill>
              </a:rPr>
              <a:t>myPOS</a:t>
            </a:r>
            <a:r>
              <a:rPr lang="en-US" sz="2800" b="1" dirty="0">
                <a:solidFill>
                  <a:srgbClr val="0494FF"/>
                </a:solidFill>
              </a:rPr>
              <a:t> </a:t>
            </a:r>
            <a:r>
              <a:rPr lang="en-US" sz="3600" b="1" dirty="0">
                <a:solidFill>
                  <a:srgbClr val="0494FF"/>
                </a:solidFill>
              </a:rPr>
              <a:t>Business Card</a:t>
            </a:r>
          </a:p>
          <a:p>
            <a:r>
              <a:rPr lang="it-IT" sz="2400" b="1" dirty="0">
                <a:solidFill>
                  <a:srgbClr val="0494FF"/>
                </a:solidFill>
              </a:rPr>
              <a:t>per accedere immediatamente ai tuoi fondi</a:t>
            </a:r>
            <a:endParaRPr lang="en-US" sz="3600" b="1" dirty="0">
              <a:solidFill>
                <a:srgbClr val="0494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852" y="2110246"/>
            <a:ext cx="72041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VISA business </a:t>
            </a:r>
            <a:r>
              <a:rPr lang="it-IT" sz="1600" b="1" dirty="0">
                <a:solidFill>
                  <a:srgbClr val="0492FF"/>
                </a:solidFill>
                <a:cs typeface="Trebuchet MS"/>
              </a:rPr>
              <a:t>gratuita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per prelievi di contante e pagamenti</a:t>
            </a:r>
            <a:r>
              <a:rPr lang="it-IT" sz="1600" spc="5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online: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it-IT" sz="175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15" dirty="0">
                <a:solidFill>
                  <a:srgbClr val="515252"/>
                </a:solidFill>
                <a:cs typeface="Arial"/>
              </a:rPr>
              <a:t>Accettata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nei</a:t>
            </a:r>
            <a:r>
              <a:rPr lang="it-IT" sz="1600" spc="-9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punti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vendita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agli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sportelli</a:t>
            </a:r>
            <a:r>
              <a:rPr lang="it-IT" sz="1600" spc="-8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bancomat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tutto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il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mondo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48EF8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Accesso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immediato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ai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fondi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per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coprire</a:t>
            </a:r>
            <a:r>
              <a:rPr lang="it-IT" sz="1600" spc="-7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le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spese</a:t>
            </a:r>
            <a:r>
              <a:rPr lang="it-IT" sz="1600" spc="-9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20" dirty="0">
                <a:solidFill>
                  <a:srgbClr val="515252"/>
                </a:solidFill>
                <a:cs typeface="Arial"/>
              </a:rPr>
              <a:t>dell’attività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48EF8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Può</a:t>
            </a:r>
            <a:r>
              <a:rPr lang="it-IT" sz="1600" spc="-9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essere</a:t>
            </a:r>
            <a:r>
              <a:rPr lang="it-IT" sz="1600" spc="-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abilitata</a:t>
            </a:r>
            <a:r>
              <a:rPr lang="it-IT" sz="1600" spc="-13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</a:t>
            </a:r>
            <a:r>
              <a:rPr lang="it-IT" sz="1600" spc="-9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disabilitata</a:t>
            </a:r>
            <a:r>
              <a:rPr lang="it-IT" sz="1600" spc="-1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tramite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il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conto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online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o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0" dirty="0">
                <a:solidFill>
                  <a:srgbClr val="515252"/>
                </a:solidFill>
                <a:cs typeface="Arial"/>
              </a:rPr>
              <a:t>l’app</a:t>
            </a:r>
            <a:r>
              <a:rPr lang="it-IT" sz="1600" spc="-14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mobile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48EF8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Limiti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personalizzabili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per</a:t>
            </a:r>
            <a:r>
              <a:rPr lang="it-IT" sz="1600" spc="-8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transazioni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Internet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o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bancomat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48EF8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Resoconti</a:t>
            </a:r>
            <a:r>
              <a:rPr lang="it-IT" sz="1600" spc="-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in</a:t>
            </a:r>
            <a:r>
              <a:rPr lang="it-IT" sz="1600" spc="-1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tempo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reale</a:t>
            </a:r>
            <a:r>
              <a:rPr lang="it-IT" sz="1600" spc="-8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tramite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e-mail,</a:t>
            </a:r>
            <a:r>
              <a:rPr lang="it-IT" sz="1600" spc="-1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SMS</a:t>
            </a:r>
            <a:r>
              <a:rPr lang="it-IT" sz="1600" spc="-9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o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myPOS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Mobile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48EF8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Elevata protezione per ogni transazione</a:t>
            </a:r>
          </a:p>
        </p:txBody>
      </p:sp>
      <p:sp>
        <p:nvSpPr>
          <p:cNvPr id="8" name="Rectangle: Top Corners Rounded 7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8439F5-BD70-48C5-A982-FF16067BED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4C65E1-A7F0-418F-9822-58872C4E1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13" y="1955063"/>
            <a:ext cx="2372365" cy="36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5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Rounded 21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TextBox 22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C7ED54-402A-4E05-AE7D-C8AA81E773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4EBBEB-F6E8-4D92-BAC8-58BDDACFEBB5}"/>
              </a:ext>
            </a:extLst>
          </p:cNvPr>
          <p:cNvSpPr/>
          <p:nvPr/>
        </p:nvSpPr>
        <p:spPr>
          <a:xfrm>
            <a:off x="7810512" y="5143512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b="1" dirty="0" err="1">
                <a:solidFill>
                  <a:srgbClr val="0494FF"/>
                </a:solidFill>
                <a:latin typeface="Calibri" panose="020F0502020204030204" pitchFamily="34" charset="0"/>
              </a:rPr>
              <a:t>Carbon</a:t>
            </a:r>
            <a:endParaRPr lang="en-US" sz="1800" b="1" dirty="0">
              <a:solidFill>
                <a:srgbClr val="0494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Shape 146">
            <a:extLst>
              <a:ext uri="{FF2B5EF4-FFF2-40B4-BE49-F238E27FC236}">
                <a16:creationId xmlns:a16="http://schemas.microsoft.com/office/drawing/2014/main" id="{7E24CBD2-6758-4011-804E-6C4CBF5113F5}"/>
              </a:ext>
            </a:extLst>
          </p:cNvPr>
          <p:cNvSpPr/>
          <p:nvPr/>
        </p:nvSpPr>
        <p:spPr>
          <a:xfrm>
            <a:off x="1595406" y="5072074"/>
            <a:ext cx="1716025" cy="300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b="1" dirty="0">
                <a:solidFill>
                  <a:srgbClr val="0494FF"/>
                </a:solidFill>
                <a:latin typeface="Calibri"/>
                <a:ea typeface="Calibri"/>
                <a:cs typeface="Calibri"/>
                <a:sym typeface="Calibri"/>
              </a:rPr>
              <a:t>myPOS</a:t>
            </a:r>
            <a:r>
              <a:rPr lang="en-US" b="1" i="1" dirty="0">
                <a:solidFill>
                  <a:srgbClr val="0494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rgbClr val="0494FF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3C8FF-3AAB-40C9-AD4A-5FC6D6FF8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8" y="1571612"/>
            <a:ext cx="3409950" cy="33337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1727A2-A0A4-4A90-9315-48B212489321}"/>
              </a:ext>
            </a:extLst>
          </p:cNvPr>
          <p:cNvSpPr txBox="1"/>
          <p:nvPr/>
        </p:nvSpPr>
        <p:spPr>
          <a:xfrm>
            <a:off x="623392" y="4766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494FF"/>
                </a:solidFill>
              </a:rPr>
              <a:t>Dispositivi myPOS </a:t>
            </a:r>
          </a:p>
          <a:p>
            <a:r>
              <a:rPr lang="it-IT" sz="2400" b="1" dirty="0">
                <a:solidFill>
                  <a:srgbClr val="0494FF"/>
                </a:solidFill>
                <a:ea typeface="Roboto" panose="02000000000000000000" pitchFamily="2" charset="0"/>
                <a:cs typeface="Roboto" panose="02000000000000000000" pitchFamily="2" charset="0"/>
              </a:rPr>
              <a:t>per le imprese di ogni tipo</a:t>
            </a:r>
            <a:endParaRPr lang="en-US" sz="3200" b="1" dirty="0">
              <a:solidFill>
                <a:srgbClr val="0494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8" name="Immagine 27" descr="carb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1142984"/>
            <a:ext cx="3238952" cy="40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Top Corners Rounded 24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www.mypos.com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301779-1788-4BA2-AC89-1E681472D588}"/>
              </a:ext>
            </a:extLst>
          </p:cNvPr>
          <p:cNvSpPr/>
          <p:nvPr/>
        </p:nvSpPr>
        <p:spPr>
          <a:xfrm>
            <a:off x="5953124" y="428604"/>
            <a:ext cx="137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049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</a:t>
            </a:r>
            <a:endParaRPr lang="bg-BG" sz="2400" b="1" dirty="0">
              <a:solidFill>
                <a:srgbClr val="0494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D2BB8061-1DC9-44BA-8B34-83BF93EF6A04}"/>
              </a:ext>
            </a:extLst>
          </p:cNvPr>
          <p:cNvSpPr txBox="1">
            <a:spLocks/>
          </p:cNvSpPr>
          <p:nvPr/>
        </p:nvSpPr>
        <p:spPr>
          <a:xfrm>
            <a:off x="5310182" y="3571876"/>
            <a:ext cx="3354284" cy="21394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>
                <a:solidFill>
                  <a:srgbClr val="049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Caratteristiche</a:t>
            </a:r>
            <a:r>
              <a:rPr lang="en-US" sz="1400" b="1" dirty="0">
                <a:solidFill>
                  <a:srgbClr val="049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98800" indent="-288000" algn="l">
              <a:lnSpc>
                <a:spcPct val="11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  <a:tabLst>
                <a:tab pos="228600" algn="l"/>
                <a:tab pos="229235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Stampante integrata</a:t>
            </a:r>
          </a:p>
          <a:p>
            <a:pPr marL="298800" indent="-288000" algn="l">
              <a:lnSpc>
                <a:spcPct val="11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  <a:tabLst>
                <a:tab pos="228600" algn="l"/>
                <a:tab pos="229235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Batterie a lungadurata</a:t>
            </a:r>
          </a:p>
          <a:p>
            <a:pPr marL="298800" indent="-288000" algn="l">
              <a:lnSpc>
                <a:spcPct val="11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  <a:tabLst>
                <a:tab pos="228600" algn="l"/>
                <a:tab pos="229235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Wi-Fi, Bluetooth, SIM</a:t>
            </a:r>
          </a:p>
          <a:p>
            <a:pPr marL="298800" marR="424180" indent="-288000" algn="l">
              <a:lnSpc>
                <a:spcPct val="11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  <a:tabLst>
                <a:tab pos="228600" algn="l"/>
                <a:tab pos="229235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Disponibilità di MO/TO e pre-  autorizzazione</a:t>
            </a:r>
          </a:p>
          <a:p>
            <a:pPr marL="298800" indent="-288000" algn="l">
              <a:lnSpc>
                <a:spcPct val="11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  <a:tabLst>
                <a:tab pos="228600" algn="l"/>
                <a:tab pos="229235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Modalità Multi-Operatore e Mancia</a:t>
            </a:r>
          </a:p>
          <a:p>
            <a:pPr marL="298800" indent="-288000" algn="l">
              <a:lnSpc>
                <a:spcPct val="11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  <a:tabLst>
                <a:tab pos="228600" algn="l"/>
                <a:tab pos="229235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Ricevute personalizzate</a:t>
            </a:r>
          </a:p>
          <a:p>
            <a:pPr>
              <a:lnSpc>
                <a:spcPct val="100000"/>
              </a:lnSpc>
            </a:pPr>
            <a:endParaRPr lang="bg-BG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72A4F0-BD5C-446D-9B0B-60FAA68582C7}"/>
              </a:ext>
            </a:extLst>
          </p:cNvPr>
          <p:cNvSpPr txBox="1"/>
          <p:nvPr/>
        </p:nvSpPr>
        <p:spPr>
          <a:xfrm>
            <a:off x="582624" y="31062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494FF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dispositivi myPOS in sintesi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D307CE-E86B-4FAC-A8E9-7BDA829A6BED}"/>
              </a:ext>
            </a:extLst>
          </p:cNvPr>
          <p:cNvSpPr/>
          <p:nvPr/>
        </p:nvSpPr>
        <p:spPr>
          <a:xfrm>
            <a:off x="9596462" y="2643182"/>
            <a:ext cx="1944216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-50" dirty="0">
                <a:solidFill>
                  <a:srgbClr val="049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Funzioni</a:t>
            </a:r>
            <a:r>
              <a:rPr lang="it-IT" b="1" spc="-70" dirty="0">
                <a:solidFill>
                  <a:srgbClr val="049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spc="-50" dirty="0">
                <a:solidFill>
                  <a:srgbClr val="049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aggiuntive per tutti i dispositivi: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Pulsanti a sfioramento</a:t>
            </a: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Richiesta di pagamento myPOS</a:t>
            </a: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Top-up mobile</a:t>
            </a: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Label GiftCard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9D59E37-D46E-4019-B7E8-28A89270C8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sp>
        <p:nvSpPr>
          <p:cNvPr id="27" name="Subtitle 1">
            <a:extLst>
              <a:ext uri="{FF2B5EF4-FFF2-40B4-BE49-F238E27FC236}">
                <a16:creationId xmlns:a16="http://schemas.microsoft.com/office/drawing/2014/main" id="{84F7C2C1-69C6-4BF0-A588-C223A13F9550}"/>
              </a:ext>
            </a:extLst>
          </p:cNvPr>
          <p:cNvSpPr txBox="1">
            <a:spLocks/>
          </p:cNvSpPr>
          <p:nvPr/>
        </p:nvSpPr>
        <p:spPr>
          <a:xfrm>
            <a:off x="809588" y="3500438"/>
            <a:ext cx="2893237" cy="241341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1" dirty="0" err="1">
                <a:solidFill>
                  <a:srgbClr val="049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Caratteristiche</a:t>
            </a:r>
            <a:r>
              <a:rPr lang="en-US" sz="1600" b="1" dirty="0">
                <a:solidFill>
                  <a:srgbClr val="049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98800" indent="-288000" algn="l">
              <a:lnSpc>
                <a:spcPct val="10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Ecocompatibile  e  senza   impiego   di  carta</a:t>
            </a:r>
          </a:p>
          <a:p>
            <a:pPr marL="298800" indent="-288000" algn="l">
              <a:lnSpc>
                <a:spcPct val="10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Batterie a </a:t>
            </a:r>
            <a:r>
              <a:rPr lang="en-US" sz="1400" dirty="0" err="1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lungadurata</a:t>
            </a:r>
            <a:endParaRPr lang="en-US" sz="1400" dirty="0">
              <a:solidFill>
                <a:srgbClr val="52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800" indent="-288000" algn="l">
              <a:lnSpc>
                <a:spcPct val="10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Telaio</a:t>
            </a:r>
            <a:r>
              <a:rPr lang="en-US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robusto</a:t>
            </a:r>
            <a:r>
              <a:rPr lang="en-US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 leggero</a:t>
            </a:r>
            <a:endParaRPr lang="bg-BG" sz="1400" dirty="0">
              <a:solidFill>
                <a:srgbClr val="52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800" indent="-288000" algn="l">
              <a:lnSpc>
                <a:spcPct val="10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Coloratissimo</a:t>
            </a:r>
            <a:r>
              <a:rPr lang="en-US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display LCD</a:t>
            </a:r>
          </a:p>
          <a:p>
            <a:pPr marL="298800" indent="-288000" algn="l">
              <a:lnSpc>
                <a:spcPct val="100000"/>
              </a:lnSpc>
              <a:spcBef>
                <a:spcPts val="805"/>
              </a:spcBef>
              <a:buClr>
                <a:srgbClr val="0494FF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Tastierino</a:t>
            </a:r>
            <a:r>
              <a:rPr lang="en-US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resistente</a:t>
            </a:r>
            <a:r>
              <a:rPr lang="en-US" sz="1400" dirty="0">
                <a:solidFill>
                  <a:srgbClr val="52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sz="1400" dirty="0">
              <a:solidFill>
                <a:srgbClr val="52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E7296B-B79E-44A6-8416-AA45C617937A}"/>
              </a:ext>
            </a:extLst>
          </p:cNvPr>
          <p:cNvSpPr/>
          <p:nvPr/>
        </p:nvSpPr>
        <p:spPr>
          <a:xfrm>
            <a:off x="1238216" y="1000108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9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31FC87-BC2C-4220-9EBC-25F7FC078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6" y="1214422"/>
            <a:ext cx="2119055" cy="2071702"/>
          </a:xfrm>
          <a:prstGeom prst="rect">
            <a:avLst/>
          </a:prstGeom>
        </p:spPr>
      </p:pic>
      <p:pic>
        <p:nvPicPr>
          <p:cNvPr id="34" name="Immagine 33" descr="carb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0" y="785794"/>
            <a:ext cx="2293155" cy="28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2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00000" y="648000"/>
            <a:ext cx="505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94FF"/>
                </a:solidFill>
              </a:rPr>
              <a:t>myPOS</a:t>
            </a:r>
            <a:r>
              <a:rPr lang="en-US" sz="2800" b="1" dirty="0">
                <a:solidFill>
                  <a:srgbClr val="0494FF"/>
                </a:solidFill>
              </a:rPr>
              <a:t> </a:t>
            </a:r>
            <a:r>
              <a:rPr lang="en-GB" sz="3600" b="1" dirty="0">
                <a:solidFill>
                  <a:srgbClr val="0494FF"/>
                </a:solidFill>
              </a:rPr>
              <a:t>DATA Card</a:t>
            </a:r>
            <a:br>
              <a:rPr lang="en-GB" sz="3600" b="1" dirty="0">
                <a:solidFill>
                  <a:srgbClr val="0494FF"/>
                </a:solidFill>
              </a:rPr>
            </a:br>
            <a:r>
              <a:rPr lang="it-IT" sz="2400" b="1" dirty="0">
                <a:solidFill>
                  <a:srgbClr val="0494FF"/>
                </a:solidFill>
              </a:rPr>
              <a:t>mantiene la tua attività in esecuzione</a:t>
            </a:r>
            <a:endParaRPr lang="en-US" sz="3600" b="1" dirty="0">
              <a:solidFill>
                <a:srgbClr val="0494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000" y="2353411"/>
            <a:ext cx="6636160" cy="273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95"/>
              </a:spcBef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Tutti i dispositivi myPOS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sono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distribuiti con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myPOS </a:t>
            </a:r>
            <a:r>
              <a:rPr lang="it-IT" sz="1600" b="1" spc="-10" dirty="0">
                <a:solidFill>
                  <a:srgbClr val="0492FF"/>
                </a:solidFill>
                <a:cs typeface="Trebuchet MS"/>
              </a:rPr>
              <a:t>SIM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DATI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pre- installata e</a:t>
            </a:r>
            <a:r>
              <a:rPr lang="it-IT" sz="1600" spc="18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gratuita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:</a:t>
            </a:r>
            <a:endParaRPr lang="en-US" sz="1600" dirty="0">
              <a:solidFill>
                <a:srgbClr val="51525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48EF8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Fornisce connessione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3G/GPRS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in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qualsiasi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Paese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nello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Spazio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Economico Europeo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(SEE),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in  </a:t>
            </a:r>
            <a:r>
              <a:rPr lang="it-IT" sz="1600" spc="-20" dirty="0">
                <a:solidFill>
                  <a:srgbClr val="515252"/>
                </a:solidFill>
                <a:cs typeface="Arial"/>
              </a:rPr>
              <a:t>Svizzera</a:t>
            </a:r>
            <a:r>
              <a:rPr lang="it-IT" sz="1600" spc="-16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</a:t>
            </a:r>
            <a:r>
              <a:rPr lang="it-IT" sz="1600" spc="-14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nei</a:t>
            </a:r>
            <a:r>
              <a:rPr lang="it-IT" sz="1600" spc="-15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Paesi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</a:t>
            </a:r>
            <a:r>
              <a:rPr lang="it-IT" sz="1600" spc="-16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25" dirty="0">
                <a:solidFill>
                  <a:srgbClr val="515252"/>
                </a:solidFill>
                <a:cs typeface="Arial"/>
              </a:rPr>
              <a:t>Territori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20" dirty="0">
                <a:solidFill>
                  <a:srgbClr val="515252"/>
                </a:solidFill>
                <a:cs typeface="Arial"/>
              </a:rPr>
              <a:t>d’Oltremare</a:t>
            </a:r>
            <a:r>
              <a:rPr lang="it-IT" sz="1600" spc="-14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15" dirty="0">
                <a:solidFill>
                  <a:srgbClr val="515252"/>
                </a:solidFill>
                <a:cs typeface="Arial"/>
              </a:rPr>
              <a:t>(PTOM)</a:t>
            </a:r>
            <a:r>
              <a:rPr lang="it-IT" sz="1600" spc="-16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dell’UE</a:t>
            </a:r>
            <a:endParaRPr lang="en-GB" sz="1600" dirty="0">
              <a:solidFill>
                <a:srgbClr val="51525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5600" indent="-342900">
              <a:lnSpc>
                <a:spcPct val="2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Può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essere</a:t>
            </a:r>
            <a:r>
              <a:rPr lang="it-IT" sz="1600" spc="-8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utilizzata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soltanto</a:t>
            </a:r>
            <a:r>
              <a:rPr lang="it-IT" sz="1600" spc="-12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con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dispositivi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10" dirty="0">
                <a:solidFill>
                  <a:srgbClr val="515252"/>
                </a:solidFill>
                <a:cs typeface="Arial"/>
              </a:rPr>
              <a:t>myPOS</a:t>
            </a:r>
            <a:endParaRPr lang="it-IT" sz="1600" dirty="0">
              <a:cs typeface="Arial"/>
            </a:endParaRPr>
          </a:p>
          <a:p>
            <a:pPr marL="355600" indent="-342900">
              <a:lnSpc>
                <a:spcPct val="200000"/>
              </a:lnSpc>
              <a:buClr>
                <a:srgbClr val="048EF8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Viene</a:t>
            </a:r>
            <a:r>
              <a:rPr lang="it-IT" sz="1600" spc="-1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distribuita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25" dirty="0">
                <a:solidFill>
                  <a:srgbClr val="515252"/>
                </a:solidFill>
                <a:cs typeface="Arial"/>
              </a:rPr>
              <a:t>GRATUITAMENTE,</a:t>
            </a:r>
            <a:r>
              <a:rPr lang="it-IT" sz="1600" spc="-14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senza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canoni</a:t>
            </a:r>
            <a:r>
              <a:rPr lang="it-IT" sz="1600" spc="-13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mensili</a:t>
            </a:r>
            <a:r>
              <a:rPr lang="it-IT" sz="1600" spc="-1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o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3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abbonamento</a:t>
            </a:r>
            <a:endParaRPr lang="it-IT" sz="1600" dirty="0">
              <a:cs typeface="Arial"/>
            </a:endParaRPr>
          </a:p>
        </p:txBody>
      </p:sp>
      <p:sp>
        <p:nvSpPr>
          <p:cNvPr id="8" name="Rectangle: Top Corners Rounded 7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28268-1376-4C9F-9B63-4B8282362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725294"/>
            <a:ext cx="3060198" cy="190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BE8917-50E7-4290-B79E-4E6A448281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40838" y="3088187"/>
            <a:ext cx="751685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1525" marR="674370" indent="1270">
              <a:lnSpc>
                <a:spcPct val="94100"/>
              </a:lnSpc>
            </a:pPr>
            <a:r>
              <a:rPr lang="it-IT" sz="1600" b="1" spc="-10" dirty="0">
                <a:solidFill>
                  <a:srgbClr val="0492FF"/>
                </a:solidFill>
                <a:cs typeface="Trebuchet MS"/>
              </a:rPr>
              <a:t>myPOS </a:t>
            </a:r>
            <a:r>
              <a:rPr lang="it-IT" sz="1600" b="1" spc="-15" dirty="0">
                <a:solidFill>
                  <a:srgbClr val="0492FF"/>
                </a:solidFill>
                <a:cs typeface="Trebuchet MS"/>
              </a:rPr>
              <a:t>PayButton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- Il pagamento online ideale per siti </a:t>
            </a:r>
            <a:r>
              <a:rPr lang="it-IT" sz="1600" spc="-20" dirty="0">
                <a:solidFill>
                  <a:srgbClr val="575757"/>
                </a:solidFill>
                <a:cs typeface="Arial"/>
              </a:rPr>
              <a:t>Web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con opzioni di  acquisto per un </a:t>
            </a:r>
            <a:r>
              <a:rPr lang="it-IT" sz="1600" dirty="0">
                <a:solidFill>
                  <a:srgbClr val="575757"/>
                </a:solidFill>
                <a:cs typeface="Arial"/>
              </a:rPr>
              <a:t>singolo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articolo. Genera un pulsante con un importo fisso e  consente ai clienti di acquistare </a:t>
            </a:r>
            <a:r>
              <a:rPr lang="it-IT" sz="1600" spc="-10" dirty="0">
                <a:solidFill>
                  <a:srgbClr val="575757"/>
                </a:solidFill>
                <a:cs typeface="Arial"/>
              </a:rPr>
              <a:t>con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un singolo</a:t>
            </a:r>
            <a:r>
              <a:rPr lang="it-IT" sz="1600" spc="2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click.</a:t>
            </a:r>
            <a:endParaRPr lang="it-IT" sz="1600" dirty="0"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0838" y="2081358"/>
            <a:ext cx="7963474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6765" marR="626110">
              <a:lnSpc>
                <a:spcPct val="101899"/>
              </a:lnSpc>
              <a:spcBef>
                <a:spcPts val="5"/>
              </a:spcBef>
            </a:pPr>
            <a:r>
              <a:rPr lang="it-IT" sz="1600" b="1" spc="-60" dirty="0">
                <a:solidFill>
                  <a:srgbClr val="0492FF"/>
                </a:solidFill>
                <a:latin typeface="Trebuchet MS"/>
                <a:cs typeface="Trebuchet MS"/>
              </a:rPr>
              <a:t>myPOS</a:t>
            </a:r>
            <a:r>
              <a:rPr lang="it-IT" sz="1600" b="1" spc="-280" dirty="0">
                <a:solidFill>
                  <a:srgbClr val="0492FF"/>
                </a:solidFill>
                <a:latin typeface="Trebuchet MS"/>
                <a:cs typeface="Trebuchet MS"/>
              </a:rPr>
              <a:t> </a:t>
            </a:r>
            <a:r>
              <a:rPr lang="it-IT" sz="1600" b="1" spc="-50" dirty="0">
                <a:solidFill>
                  <a:srgbClr val="0492FF"/>
                </a:solidFill>
                <a:cs typeface="Trebuchet MS"/>
              </a:rPr>
              <a:t>PayLink -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Consente agli esercenti di generare un collegamento ipertestuale  per il pagamento sicuro e di inviarlo ai clienti in tutto il mondo tramite e-mail,  unitamente a bollette o fatture.</a:t>
            </a:r>
            <a:endParaRPr lang="it-IT" sz="1600" dirty="0"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0838" y="4052056"/>
            <a:ext cx="7458008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905" marR="834390" indent="-1905">
              <a:lnSpc>
                <a:spcPct val="93200"/>
              </a:lnSpc>
              <a:spcBef>
                <a:spcPts val="5"/>
              </a:spcBef>
            </a:pPr>
            <a:r>
              <a:rPr lang="it-IT" sz="1600" b="1" spc="-10" dirty="0">
                <a:solidFill>
                  <a:srgbClr val="0492FF"/>
                </a:solidFill>
                <a:cs typeface="Trebuchet MS"/>
              </a:rPr>
              <a:t>myPOS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Virtual </a:t>
            </a:r>
            <a:r>
              <a:rPr lang="it-IT" sz="1600" b="1" spc="-25" dirty="0">
                <a:solidFill>
                  <a:srgbClr val="0492FF"/>
                </a:solidFill>
                <a:cs typeface="Trebuchet MS"/>
              </a:rPr>
              <a:t>Terminal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- Nessun </a:t>
            </a:r>
            <a:r>
              <a:rPr lang="it-IT" sz="1600" spc="-15" dirty="0">
                <a:solidFill>
                  <a:srgbClr val="575757"/>
                </a:solidFill>
                <a:cs typeface="Arial"/>
              </a:rPr>
              <a:t>lettore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di carte da acquistare, nessun  software da installare. Gli esercenti accedono al proprio conto myPOS ed  elaborano rapidamente ordini online pervenuti </a:t>
            </a:r>
            <a:r>
              <a:rPr lang="it-IT" sz="1600" dirty="0">
                <a:solidFill>
                  <a:srgbClr val="575757"/>
                </a:solidFill>
                <a:cs typeface="Arial"/>
              </a:rPr>
              <a:t>per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telefono, fax e</a:t>
            </a:r>
            <a:r>
              <a:rPr lang="it-IT" sz="1600" spc="13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75757"/>
                </a:solidFill>
                <a:cs typeface="Arial"/>
              </a:rPr>
              <a:t>e-mail.</a:t>
            </a:r>
            <a:endParaRPr lang="it-IT" sz="1600" dirty="0"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0838" y="5191574"/>
            <a:ext cx="7686824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6765" marR="965835">
              <a:lnSpc>
                <a:spcPct val="101000"/>
              </a:lnSpc>
              <a:spcBef>
                <a:spcPts val="1295"/>
              </a:spcBef>
            </a:pPr>
            <a:r>
              <a:rPr lang="it-IT" sz="1600" b="1" spc="-10" dirty="0">
                <a:solidFill>
                  <a:srgbClr val="0492FF"/>
                </a:solidFill>
                <a:cs typeface="Trebuchet MS"/>
              </a:rPr>
              <a:t>myPOS</a:t>
            </a:r>
            <a:r>
              <a:rPr lang="it-IT" sz="1600" b="1" spc="-325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Checkout</a:t>
            </a:r>
            <a:r>
              <a:rPr lang="it-IT" sz="1600" b="1" spc="-31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5" dirty="0">
                <a:solidFill>
                  <a:srgbClr val="575757"/>
                </a:solidFill>
                <a:cs typeface="Arial"/>
              </a:rPr>
              <a:t> -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 Funziona con i carrelli per acquisti più diffusi:Magento,  OpenCart, WordPress WooCommerce, OS Commerce, Zen Cart, PrestaShop, X-  cart e altri ancora.</a:t>
            </a:r>
            <a:endParaRPr lang="it-IT" sz="1600" dirty="0">
              <a:cs typeface="Arial"/>
            </a:endParaRPr>
          </a:p>
        </p:txBody>
      </p:sp>
      <p:sp>
        <p:nvSpPr>
          <p:cNvPr id="25" name="Rectangle: Top Corners Rounded 24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9416" y="51924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94FF"/>
                </a:solidFill>
              </a:rPr>
              <a:t>myPOS Online</a:t>
            </a:r>
          </a:p>
          <a:p>
            <a:r>
              <a:rPr lang="it-IT" sz="2400" b="1" spc="-5" dirty="0">
                <a:solidFill>
                  <a:srgbClr val="0492FF"/>
                </a:solidFill>
                <a:cs typeface="Trebuchet MS"/>
              </a:rPr>
              <a:t>Concepito per </a:t>
            </a:r>
            <a:r>
              <a:rPr lang="it-IT" sz="2400" b="1" spc="-15" dirty="0">
                <a:solidFill>
                  <a:srgbClr val="0492FF"/>
                </a:solidFill>
                <a:cs typeface="Trebuchet MS"/>
              </a:rPr>
              <a:t>accettare </a:t>
            </a:r>
            <a:r>
              <a:rPr lang="it-IT" sz="2400" b="1" spc="-5" dirty="0">
                <a:solidFill>
                  <a:srgbClr val="0492FF"/>
                </a:solidFill>
                <a:cs typeface="Trebuchet MS"/>
              </a:rPr>
              <a:t>qualsiasi pagamento online </a:t>
            </a:r>
            <a:r>
              <a:rPr lang="it-IT" sz="2400" b="1" dirty="0">
                <a:solidFill>
                  <a:srgbClr val="0492FF"/>
                </a:solidFill>
                <a:cs typeface="Trebuchet MS"/>
              </a:rPr>
              <a:t>o </a:t>
            </a:r>
            <a:r>
              <a:rPr lang="it-IT" sz="2400" b="1" spc="-15" dirty="0">
                <a:solidFill>
                  <a:srgbClr val="0492FF"/>
                </a:solidFill>
                <a:cs typeface="Trebuchet MS"/>
              </a:rPr>
              <a:t>tramite</a:t>
            </a:r>
            <a:r>
              <a:rPr lang="it-IT" sz="2400" b="1" spc="-285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2400" b="1" dirty="0">
                <a:solidFill>
                  <a:srgbClr val="0492FF"/>
                </a:solidFill>
                <a:cs typeface="Trebuchet MS"/>
              </a:rPr>
              <a:t>mobile</a:t>
            </a:r>
            <a:endParaRPr lang="it-IT" sz="2400" dirty="0">
              <a:cs typeface="Trebuchet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5364">
            <a:off x="1015120" y="3024472"/>
            <a:ext cx="409816" cy="4824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9" y="2159344"/>
            <a:ext cx="411697" cy="4116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0" y="4087041"/>
            <a:ext cx="413216" cy="4132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" y="5157193"/>
            <a:ext cx="443204" cy="443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52F34D-7636-4776-BC39-234C8CF3035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B1C336-3A1C-44C3-B7B7-CB3EEDD8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187" y="3645024"/>
            <a:ext cx="2414371" cy="17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000" y="1800000"/>
            <a:ext cx="6603364" cy="470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127000" indent="-342900">
              <a:lnSpc>
                <a:spcPct val="148500"/>
              </a:lnSpc>
              <a:spcBef>
                <a:spcPts val="2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it-IT" b="1" spc="-45" dirty="0">
                <a:solidFill>
                  <a:srgbClr val="0492FF"/>
                </a:solidFill>
                <a:cs typeface="Trebuchet MS"/>
              </a:rPr>
              <a:t>Richiesta</a:t>
            </a:r>
            <a:r>
              <a:rPr lang="it-IT" b="1" spc="-235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b="1" spc="-45" dirty="0">
                <a:solidFill>
                  <a:srgbClr val="0492FF"/>
                </a:solidFill>
                <a:cs typeface="Trebuchet MS"/>
              </a:rPr>
              <a:t>di</a:t>
            </a:r>
            <a:r>
              <a:rPr lang="it-IT" b="1" spc="-22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b="1" spc="-55" dirty="0">
                <a:solidFill>
                  <a:srgbClr val="0492FF"/>
                </a:solidFill>
                <a:cs typeface="Trebuchet MS"/>
              </a:rPr>
              <a:t>pagamento</a:t>
            </a:r>
            <a:r>
              <a:rPr lang="it-IT" sz="1600" b="1" spc="-40" dirty="0">
                <a:solidFill>
                  <a:srgbClr val="575757"/>
                </a:solidFill>
                <a:cs typeface="Arial"/>
              </a:rPr>
              <a:t> -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Consente agli esercenti di inviare link per i  pagamenti e di accettare pagamenti in remoto dai propri clienti, ovunque  essi siano.</a:t>
            </a:r>
          </a:p>
          <a:p>
            <a:pPr marL="355600" marR="175260" indent="-342900">
              <a:lnSpc>
                <a:spcPct val="150600"/>
              </a:lnSpc>
              <a:spcBef>
                <a:spcPts val="1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it-IT" b="1" spc="-75" dirty="0">
                <a:solidFill>
                  <a:srgbClr val="0492FF"/>
                </a:solidFill>
                <a:cs typeface="Trebuchet MS"/>
              </a:rPr>
              <a:t>Top-up</a:t>
            </a:r>
            <a:r>
              <a:rPr lang="it-IT" b="1" spc="-28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b="1" spc="-50" dirty="0">
                <a:solidFill>
                  <a:srgbClr val="0492FF"/>
                </a:solidFill>
                <a:cs typeface="Trebuchet MS"/>
              </a:rPr>
              <a:t>mobile</a:t>
            </a:r>
            <a:r>
              <a:rPr lang="it-IT" b="1" spc="-225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30" dirty="0">
                <a:solidFill>
                  <a:srgbClr val="575757"/>
                </a:solidFill>
                <a:cs typeface="Trebuchet MS"/>
              </a:rPr>
              <a:t>–</a:t>
            </a:r>
            <a:r>
              <a:rPr lang="it-IT" sz="1600" b="1" spc="-260" dirty="0">
                <a:solidFill>
                  <a:srgbClr val="575757"/>
                </a:solidFill>
                <a:cs typeface="Trebuchet MS"/>
              </a:rPr>
              <a:t> </a:t>
            </a:r>
            <a:r>
              <a:rPr lang="it-IT" sz="1600" spc="-30" dirty="0">
                <a:solidFill>
                  <a:srgbClr val="575757"/>
                </a:solidFill>
                <a:cs typeface="Arial"/>
              </a:rPr>
              <a:t>Gli </a:t>
            </a:r>
            <a:r>
              <a:rPr lang="it-IT" sz="1600" spc="-19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75757"/>
                </a:solidFill>
                <a:cs typeface="Arial"/>
              </a:rPr>
              <a:t>esercenti</a:t>
            </a:r>
            <a:r>
              <a:rPr lang="it-IT" sz="1600" spc="-19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possono</a:t>
            </a:r>
            <a:r>
              <a:rPr lang="it-IT" sz="1600" spc="-22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75757"/>
                </a:solidFill>
                <a:cs typeface="Arial"/>
              </a:rPr>
              <a:t>ricaricare</a:t>
            </a:r>
            <a:r>
              <a:rPr lang="it-IT" sz="1600" spc="-19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o</a:t>
            </a:r>
            <a:r>
              <a:rPr lang="it-IT" sz="1600" spc="-22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acquistare</a:t>
            </a:r>
            <a:r>
              <a:rPr lang="it-IT" sz="1600" spc="-20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tempo</a:t>
            </a:r>
            <a:r>
              <a:rPr lang="it-IT" sz="1600" spc="-21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0" dirty="0">
                <a:solidFill>
                  <a:srgbClr val="575757"/>
                </a:solidFill>
                <a:cs typeface="Arial"/>
              </a:rPr>
              <a:t>di 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trasmissione </a:t>
            </a:r>
            <a:r>
              <a:rPr lang="it-IT" sz="1600" dirty="0">
                <a:solidFill>
                  <a:srgbClr val="575757"/>
                </a:solidFill>
                <a:cs typeface="Arial"/>
              </a:rPr>
              <a:t>per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una serie </a:t>
            </a:r>
            <a:r>
              <a:rPr lang="it-IT" sz="1600" spc="-10" dirty="0">
                <a:solidFill>
                  <a:srgbClr val="575757"/>
                </a:solidFill>
                <a:cs typeface="Arial"/>
              </a:rPr>
              <a:t>di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servizi </a:t>
            </a:r>
            <a:r>
              <a:rPr lang="it-IT" sz="1600" dirty="0">
                <a:solidFill>
                  <a:srgbClr val="575757"/>
                </a:solidFill>
                <a:cs typeface="Arial"/>
              </a:rPr>
              <a:t>prepagati in </a:t>
            </a:r>
            <a:r>
              <a:rPr lang="it-IT" sz="1600" spc="-15" dirty="0">
                <a:solidFill>
                  <a:srgbClr val="575757"/>
                </a:solidFill>
                <a:cs typeface="Arial"/>
              </a:rPr>
              <a:t>tutto </a:t>
            </a:r>
            <a:r>
              <a:rPr lang="it-IT" sz="1600" dirty="0">
                <a:solidFill>
                  <a:srgbClr val="575757"/>
                </a:solidFill>
                <a:cs typeface="Arial"/>
              </a:rPr>
              <a:t>il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mondo. 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Connessione</a:t>
            </a:r>
            <a:r>
              <a:rPr lang="it-IT" sz="1600" spc="-23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con</a:t>
            </a:r>
            <a:r>
              <a:rPr lang="it-IT" sz="1600" spc="-22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b="1" spc="-50" dirty="0">
                <a:solidFill>
                  <a:srgbClr val="7D7D7D"/>
                </a:solidFill>
                <a:cs typeface="Trebuchet MS"/>
              </a:rPr>
              <a:t>770</a:t>
            </a:r>
            <a:r>
              <a:rPr lang="it-IT" sz="1600" b="1" spc="-270" dirty="0">
                <a:solidFill>
                  <a:srgbClr val="7D7D7D"/>
                </a:solidFill>
                <a:cs typeface="Trebuchet MS"/>
              </a:rPr>
              <a:t> </a:t>
            </a:r>
            <a:r>
              <a:rPr lang="it-IT" sz="1600" b="1" spc="-40" dirty="0">
                <a:solidFill>
                  <a:srgbClr val="7D7D7D"/>
                </a:solidFill>
                <a:cs typeface="Trebuchet MS"/>
              </a:rPr>
              <a:t>operatori</a:t>
            </a:r>
            <a:r>
              <a:rPr lang="it-IT" sz="1600" b="1" spc="-280" dirty="0">
                <a:solidFill>
                  <a:srgbClr val="7D7D7D"/>
                </a:solidFill>
                <a:cs typeface="Trebuchet MS"/>
              </a:rPr>
              <a:t>  </a:t>
            </a:r>
            <a:r>
              <a:rPr lang="it-IT" sz="1600" b="1" spc="-35" dirty="0">
                <a:solidFill>
                  <a:srgbClr val="7D7D7D"/>
                </a:solidFill>
                <a:cs typeface="Trebuchet MS"/>
              </a:rPr>
              <a:t>di</a:t>
            </a:r>
            <a:r>
              <a:rPr lang="it-IT" sz="1600" b="1" spc="-265" dirty="0">
                <a:solidFill>
                  <a:srgbClr val="7D7D7D"/>
                </a:solidFill>
                <a:cs typeface="Trebuchet MS"/>
              </a:rPr>
              <a:t>  </a:t>
            </a:r>
            <a:r>
              <a:rPr lang="it-IT" sz="1600" b="1" spc="-35" dirty="0">
                <a:solidFill>
                  <a:srgbClr val="7D7D7D"/>
                </a:solidFill>
                <a:cs typeface="Trebuchet MS"/>
              </a:rPr>
              <a:t>telefonia </a:t>
            </a:r>
            <a:r>
              <a:rPr lang="it-IT" sz="1600" b="1" spc="-285" dirty="0">
                <a:solidFill>
                  <a:srgbClr val="7D7D7D"/>
                </a:solidFill>
                <a:cs typeface="Trebuchet MS"/>
              </a:rPr>
              <a:t> </a:t>
            </a:r>
            <a:r>
              <a:rPr lang="it-IT" sz="1600" b="1" spc="-45" dirty="0">
                <a:solidFill>
                  <a:srgbClr val="7D7D7D"/>
                </a:solidFill>
                <a:cs typeface="Trebuchet MS"/>
              </a:rPr>
              <a:t>mobile </a:t>
            </a:r>
            <a:r>
              <a:rPr lang="it-IT" sz="1600" b="1" spc="-265" dirty="0">
                <a:solidFill>
                  <a:srgbClr val="7D7D7D"/>
                </a:solidFill>
                <a:cs typeface="Trebuchet MS"/>
              </a:rPr>
              <a:t> </a:t>
            </a:r>
            <a:r>
              <a:rPr lang="it-IT" sz="1600" spc="-30" dirty="0">
                <a:solidFill>
                  <a:srgbClr val="7D7D7D"/>
                </a:solidFill>
                <a:cs typeface="Arial"/>
              </a:rPr>
              <a:t>in </a:t>
            </a:r>
            <a:r>
              <a:rPr lang="it-IT" sz="1600" spc="-220" dirty="0">
                <a:solidFill>
                  <a:srgbClr val="7D7D7D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7D7D7D"/>
                </a:solidFill>
                <a:cs typeface="Arial"/>
              </a:rPr>
              <a:t>più</a:t>
            </a:r>
            <a:r>
              <a:rPr lang="it-IT" sz="1600" spc="-235" dirty="0">
                <a:solidFill>
                  <a:srgbClr val="7D7D7D"/>
                </a:solidFill>
                <a:cs typeface="Arial"/>
              </a:rPr>
              <a:t>  </a:t>
            </a:r>
            <a:r>
              <a:rPr lang="it-IT" sz="1600" spc="-30" dirty="0">
                <a:solidFill>
                  <a:srgbClr val="7D7D7D"/>
                </a:solidFill>
                <a:cs typeface="Arial"/>
              </a:rPr>
              <a:t>di</a:t>
            </a:r>
            <a:r>
              <a:rPr lang="it-IT" sz="1600" spc="-225" dirty="0">
                <a:solidFill>
                  <a:srgbClr val="7D7D7D"/>
                </a:solidFill>
                <a:cs typeface="Arial"/>
              </a:rPr>
              <a:t>  </a:t>
            </a:r>
            <a:r>
              <a:rPr lang="it-IT" sz="1600" b="1" spc="-50" dirty="0">
                <a:solidFill>
                  <a:srgbClr val="7D7D7D"/>
                </a:solidFill>
                <a:cs typeface="Trebuchet MS"/>
              </a:rPr>
              <a:t>140</a:t>
            </a:r>
            <a:r>
              <a:rPr lang="it-IT" sz="1600" b="1" spc="-260" dirty="0">
                <a:solidFill>
                  <a:srgbClr val="7D7D7D"/>
                </a:solidFill>
                <a:cs typeface="Trebuchet MS"/>
              </a:rPr>
              <a:t> </a:t>
            </a:r>
            <a:r>
              <a:rPr lang="it-IT" sz="1600" b="1" spc="-40" dirty="0">
                <a:solidFill>
                  <a:srgbClr val="7D7D7D"/>
                </a:solidFill>
                <a:cs typeface="Trebuchet MS"/>
              </a:rPr>
              <a:t>Paesi.</a:t>
            </a:r>
            <a:endParaRPr lang="it-IT" sz="1600" dirty="0">
              <a:cs typeface="Trebuchet MS"/>
            </a:endParaRPr>
          </a:p>
          <a:p>
            <a:pPr marL="355600" marR="5080" indent="-342900">
              <a:lnSpc>
                <a:spcPct val="150200"/>
              </a:lnSpc>
              <a:spcBef>
                <a:spcPts val="20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it-IT" b="1" spc="-60" dirty="0">
                <a:solidFill>
                  <a:srgbClr val="0492FF"/>
                </a:solidFill>
                <a:cs typeface="Trebuchet MS"/>
              </a:rPr>
              <a:t>Private</a:t>
            </a:r>
            <a:r>
              <a:rPr lang="it-IT" b="1" spc="-305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b="1" spc="-50" dirty="0">
                <a:solidFill>
                  <a:srgbClr val="0492FF"/>
                </a:solidFill>
                <a:cs typeface="Trebuchet MS"/>
              </a:rPr>
              <a:t>Label</a:t>
            </a:r>
            <a:r>
              <a:rPr lang="it-IT" b="1" spc="-28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b="1" spc="-45" dirty="0">
                <a:solidFill>
                  <a:srgbClr val="0492FF"/>
                </a:solidFill>
                <a:cs typeface="Trebuchet MS"/>
              </a:rPr>
              <a:t>GiftCards</a:t>
            </a:r>
            <a:r>
              <a:rPr lang="it-IT" b="1" spc="-245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30" dirty="0">
                <a:solidFill>
                  <a:srgbClr val="575757"/>
                </a:solidFill>
                <a:cs typeface="Trebuchet MS"/>
              </a:rPr>
              <a:t>-</a:t>
            </a:r>
            <a:r>
              <a:rPr lang="it-IT" sz="1600" b="1" spc="-270" dirty="0">
                <a:solidFill>
                  <a:srgbClr val="575757"/>
                </a:solidFill>
                <a:cs typeface="Trebuchet MS"/>
              </a:rPr>
              <a:t> </a:t>
            </a:r>
            <a:r>
              <a:rPr lang="it-IT" sz="1600" spc="-50" dirty="0">
                <a:solidFill>
                  <a:srgbClr val="575757"/>
                </a:solidFill>
                <a:cs typeface="Arial"/>
              </a:rPr>
              <a:t>Un</a:t>
            </a:r>
            <a:r>
              <a:rPr lang="it-IT" sz="1600" spc="-23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sistema</a:t>
            </a:r>
            <a:r>
              <a:rPr lang="it-IT" sz="1600" spc="-21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75757"/>
                </a:solidFill>
                <a:cs typeface="Arial"/>
              </a:rPr>
              <a:t>di</a:t>
            </a:r>
            <a:r>
              <a:rPr lang="it-IT" sz="1600" spc="-22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60" dirty="0">
                <a:solidFill>
                  <a:srgbClr val="575757"/>
                </a:solidFill>
                <a:cs typeface="Arial"/>
              </a:rPr>
              <a:t>pagamento</a:t>
            </a:r>
            <a:r>
              <a:rPr lang="it-IT" sz="1600" spc="-23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a</a:t>
            </a:r>
            <a:r>
              <a:rPr lang="it-IT" sz="1600" spc="-229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75757"/>
                </a:solidFill>
                <a:cs typeface="Arial"/>
              </a:rPr>
              <a:t>circuito</a:t>
            </a:r>
            <a:r>
              <a:rPr lang="it-IT" sz="1600" spc="-229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chiuso</a:t>
            </a:r>
            <a:r>
              <a:rPr lang="it-IT" sz="1600" spc="-229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che </a:t>
            </a:r>
            <a:r>
              <a:rPr lang="it-IT" sz="1600" spc="-30" dirty="0">
                <a:solidFill>
                  <a:srgbClr val="575757"/>
                </a:solidFill>
                <a:cs typeface="Arial"/>
              </a:rPr>
              <a:t>utilizza</a:t>
            </a:r>
            <a:r>
              <a:rPr lang="it-IT" sz="1600" spc="-17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75757"/>
                </a:solidFill>
                <a:cs typeface="Arial"/>
              </a:rPr>
              <a:t>carte</a:t>
            </a:r>
            <a:r>
              <a:rPr lang="it-IT" sz="1600" spc="-17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regalo</a:t>
            </a:r>
            <a:r>
              <a:rPr lang="it-IT" sz="1600" spc="-17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75757"/>
                </a:solidFill>
                <a:cs typeface="Arial"/>
              </a:rPr>
              <a:t>personalizzate</a:t>
            </a:r>
            <a:r>
              <a:rPr lang="it-IT" sz="1600" spc="-16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75757"/>
                </a:solidFill>
                <a:cs typeface="Arial"/>
              </a:rPr>
              <a:t>per</a:t>
            </a:r>
            <a:r>
              <a:rPr lang="it-IT" sz="1600" spc="-17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acquistare</a:t>
            </a:r>
            <a:r>
              <a:rPr lang="it-IT" sz="1600" spc="-16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o</a:t>
            </a:r>
            <a:r>
              <a:rPr lang="it-IT" sz="1600" spc="-19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spendere</a:t>
            </a:r>
            <a:r>
              <a:rPr lang="it-IT" sz="1600" spc="-16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75757"/>
                </a:solidFill>
                <a:cs typeface="Arial"/>
              </a:rPr>
              <a:t>in</a:t>
            </a:r>
            <a:r>
              <a:rPr lang="it-IT" sz="1600" spc="-16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negozi</a:t>
            </a:r>
            <a:r>
              <a:rPr lang="it-IT" sz="1600" spc="-19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75757"/>
                </a:solidFill>
                <a:cs typeface="Arial"/>
              </a:rPr>
              <a:t>o 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eventi</a:t>
            </a:r>
            <a:r>
              <a:rPr lang="it-IT" sz="1600" spc="-7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specifici.</a:t>
            </a:r>
            <a:endParaRPr lang="it-IT" sz="1600" dirty="0">
              <a:cs typeface="Arial"/>
            </a:endParaRPr>
          </a:p>
          <a:p>
            <a:pPr marL="355600" marR="394970" indent="-342900">
              <a:lnSpc>
                <a:spcPct val="1467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it-IT" b="1" spc="-20" dirty="0">
                <a:solidFill>
                  <a:srgbClr val="0492FF"/>
                </a:solidFill>
                <a:cs typeface="Trebuchet MS"/>
              </a:rPr>
              <a:t>Fatturazione</a:t>
            </a:r>
            <a:r>
              <a:rPr lang="it-IT" b="1" spc="-14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b="1" spc="-20" dirty="0">
                <a:solidFill>
                  <a:srgbClr val="0492FF"/>
                </a:solidFill>
                <a:cs typeface="Trebuchet MS"/>
              </a:rPr>
              <a:t>integrata</a:t>
            </a:r>
            <a:r>
              <a:rPr lang="it-IT" b="1" spc="-14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dirty="0">
                <a:solidFill>
                  <a:srgbClr val="575757"/>
                </a:solidFill>
                <a:cs typeface="Trebuchet MS"/>
              </a:rPr>
              <a:t>-</a:t>
            </a:r>
            <a:r>
              <a:rPr lang="it-IT" sz="1600" b="1" spc="-135" dirty="0">
                <a:solidFill>
                  <a:srgbClr val="575757"/>
                </a:solidFill>
                <a:cs typeface="Trebuchet MS"/>
              </a:rPr>
              <a:t>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Consente</a:t>
            </a:r>
            <a:r>
              <a:rPr lang="it-IT" sz="1600" spc="-9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agli</a:t>
            </a:r>
            <a:r>
              <a:rPr lang="it-IT" sz="1600" spc="-75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esercenti</a:t>
            </a:r>
            <a:r>
              <a:rPr lang="it-IT" sz="1600" spc="-8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di</a:t>
            </a:r>
            <a:r>
              <a:rPr lang="it-IT" sz="1600" spc="-8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generare  automaticamente </a:t>
            </a:r>
            <a:r>
              <a:rPr lang="it-IT" sz="1600" spc="-20" dirty="0">
                <a:solidFill>
                  <a:srgbClr val="575757"/>
                </a:solidFill>
                <a:cs typeface="Arial"/>
              </a:rPr>
              <a:t>fatture </a:t>
            </a:r>
            <a:r>
              <a:rPr lang="it-IT" sz="1600" spc="-5" dirty="0">
                <a:solidFill>
                  <a:srgbClr val="575757"/>
                </a:solidFill>
                <a:cs typeface="Arial"/>
              </a:rPr>
              <a:t>cartacee</a:t>
            </a:r>
            <a:r>
              <a:rPr lang="it-IT" sz="1600" spc="-20" dirty="0">
                <a:solidFill>
                  <a:srgbClr val="575757"/>
                </a:solidFill>
                <a:cs typeface="Arial"/>
              </a:rPr>
              <a:t> </a:t>
            </a:r>
            <a:r>
              <a:rPr lang="it-IT" sz="1600" spc="5" dirty="0">
                <a:solidFill>
                  <a:srgbClr val="575757"/>
                </a:solidFill>
                <a:cs typeface="Arial"/>
              </a:rPr>
              <a:t>oelettroniche.</a:t>
            </a:r>
            <a:endParaRPr lang="it-IT" sz="1600" dirty="0">
              <a:cs typeface="Arial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en-US" sz="1600" dirty="0">
                <a:ea typeface="Roboto" panose="020B0604020202020204" charset="0"/>
                <a:cs typeface="Roboto" panose="020B0604020202020204" charset="0"/>
              </a:rPr>
              <a:t>                                           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000" y="64800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494FF"/>
                </a:solidFill>
              </a:rPr>
              <a:t>myPOS: funzioni aggiuntive</a:t>
            </a:r>
            <a:br>
              <a:rPr lang="en-US" sz="3600" b="1" dirty="0">
                <a:solidFill>
                  <a:srgbClr val="0494FF"/>
                </a:solidFill>
              </a:rPr>
            </a:br>
            <a:r>
              <a:rPr lang="it-IT" sz="2400" b="1" dirty="0">
                <a:solidFill>
                  <a:srgbClr val="0494FF"/>
                </a:solidFill>
              </a:rPr>
              <a:t>una gamma di servizi a valore aggiunto</a:t>
            </a:r>
            <a:endParaRPr lang="en-US" sz="3600" b="1" dirty="0">
              <a:solidFill>
                <a:srgbClr val="0494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4302344"/>
            <a:ext cx="1872208" cy="1865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196" y="4302344"/>
            <a:ext cx="1893564" cy="1865089"/>
          </a:xfrm>
          <a:prstGeom prst="rect">
            <a:avLst/>
          </a:prstGeom>
        </p:spPr>
      </p:pic>
      <p:sp>
        <p:nvSpPr>
          <p:cNvPr id="15" name="Rectangle: Top Corners Rounded 14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943234"/>
            <a:ext cx="3888432" cy="2187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BA2C19-D3BD-4607-AB68-D101646E6FC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15"/>
          <p:cNvSpPr/>
          <p:nvPr/>
        </p:nvSpPr>
        <p:spPr>
          <a:xfrm>
            <a:off x="0" y="3645024"/>
            <a:ext cx="12192000" cy="321297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TextBox 1"/>
          <p:cNvSpPr txBox="1"/>
          <p:nvPr/>
        </p:nvSpPr>
        <p:spPr>
          <a:xfrm>
            <a:off x="4784281" y="3780087"/>
            <a:ext cx="2322573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400" spc="-45" dirty="0">
                <a:solidFill>
                  <a:srgbClr val="575757"/>
                </a:solidFill>
                <a:latin typeface="Arial"/>
                <a:cs typeface="Arial"/>
              </a:rPr>
              <a:t>Resta</a:t>
            </a:r>
            <a:r>
              <a:rPr lang="it-IT" sz="1400" spc="-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it-IT" sz="1400" spc="-30" dirty="0">
                <a:solidFill>
                  <a:srgbClr val="575757"/>
                </a:solidFill>
                <a:latin typeface="Arial"/>
                <a:cs typeface="Arial"/>
              </a:rPr>
              <a:t>in</a:t>
            </a:r>
            <a:r>
              <a:rPr lang="it-IT" sz="1400" spc="-1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it-IT" sz="1400" spc="-50" dirty="0">
                <a:solidFill>
                  <a:srgbClr val="575757"/>
                </a:solidFill>
                <a:latin typeface="Arial"/>
                <a:cs typeface="Arial"/>
              </a:rPr>
              <a:t>contatto</a:t>
            </a:r>
            <a:r>
              <a:rPr lang="it-IT" sz="1400" spc="-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it-IT" sz="1400" spc="-40" dirty="0">
                <a:solidFill>
                  <a:srgbClr val="575757"/>
                </a:solidFill>
                <a:latin typeface="Arial"/>
                <a:cs typeface="Arial"/>
              </a:rPr>
              <a:t>con</a:t>
            </a:r>
            <a:r>
              <a:rPr lang="it-IT" sz="1400" spc="-1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it-IT" sz="1400" spc="-30" dirty="0">
                <a:solidFill>
                  <a:srgbClr val="575757"/>
                </a:solidFill>
                <a:latin typeface="Arial"/>
                <a:cs typeface="Arial"/>
              </a:rPr>
              <a:t>noi: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www.mypos.com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9170" y="5966390"/>
            <a:ext cx="5939118" cy="52764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Contatti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b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f.dinallo@cesarettigroup.it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Tel.: 392 5158514</a:t>
            </a:r>
          </a:p>
        </p:txBody>
      </p:sp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46" y="4855468"/>
            <a:ext cx="792088" cy="792088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82" y="4850291"/>
            <a:ext cx="804571" cy="804571"/>
          </a:xfrm>
          <a:prstGeom prst="rect">
            <a:avLst/>
          </a:prstGeom>
        </p:spPr>
      </p:pic>
      <p:pic>
        <p:nvPicPr>
          <p:cNvPr id="14" name="Picture 1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99" y="4855468"/>
            <a:ext cx="792088" cy="792088"/>
          </a:xfrm>
          <a:prstGeom prst="rect">
            <a:avLst/>
          </a:prstGeom>
        </p:spPr>
      </p:pic>
      <p:pic>
        <p:nvPicPr>
          <p:cNvPr id="7" name="Picture 6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21" y="4862610"/>
            <a:ext cx="784947" cy="784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34" y="929423"/>
            <a:ext cx="1640269" cy="20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900000" y="1800000"/>
            <a:ext cx="7500256" cy="3158622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marL="12700" marR="774065" algn="just">
              <a:lnSpc>
                <a:spcPct val="150000"/>
              </a:lnSpc>
              <a:spcBef>
                <a:spcPts val="100"/>
              </a:spcBef>
            </a:pPr>
            <a:r>
              <a:rPr lang="it-IT" sz="1600" spc="-60" dirty="0">
                <a:solidFill>
                  <a:srgbClr val="515252"/>
                </a:solidFill>
                <a:cs typeface="Arial"/>
              </a:rPr>
              <a:t>myPOS</a:t>
            </a:r>
            <a:r>
              <a:rPr lang="it-IT" sz="1600" spc="-2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è</a:t>
            </a:r>
            <a:r>
              <a:rPr lang="it-IT" sz="1600" spc="-22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stato</a:t>
            </a:r>
            <a:r>
              <a:rPr lang="it-IT" sz="1600" spc="-23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concepito</a:t>
            </a:r>
            <a:r>
              <a:rPr lang="it-IT" sz="1600" spc="-21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a</a:t>
            </a:r>
            <a:r>
              <a:rPr lang="it-IT" sz="1600" spc="-22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partire</a:t>
            </a:r>
            <a:r>
              <a:rPr lang="it-IT" sz="1600" spc="-2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dall’idea</a:t>
            </a:r>
            <a:r>
              <a:rPr lang="it-IT" sz="1600" spc="-23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che</a:t>
            </a:r>
            <a:r>
              <a:rPr lang="it-IT" sz="1600" spc="-2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qualsiasi</a:t>
            </a:r>
            <a:r>
              <a:rPr lang="it-IT" sz="1600" spc="-25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impresa,</a:t>
            </a:r>
            <a:r>
              <a:rPr lang="it-IT" sz="1600" spc="-20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indipendentemente 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dalle</a:t>
            </a:r>
            <a:r>
              <a:rPr lang="it-IT" sz="1600" spc="-18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sue</a:t>
            </a:r>
            <a:r>
              <a:rPr lang="it-IT" sz="1600" spc="-1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dimensioni</a:t>
            </a:r>
            <a:r>
              <a:rPr lang="it-IT" sz="1600" spc="-19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e</a:t>
            </a:r>
            <a:r>
              <a:rPr lang="it-IT" sz="1600" spc="-17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tipologia,</a:t>
            </a:r>
            <a:r>
              <a:rPr lang="it-IT" sz="1600" spc="-19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merita</a:t>
            </a:r>
            <a:r>
              <a:rPr lang="it-IT" sz="1600" spc="-1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potersi</a:t>
            </a:r>
            <a:r>
              <a:rPr lang="it-IT" sz="1600" spc="-1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avvalere</a:t>
            </a:r>
            <a:r>
              <a:rPr lang="it-IT" sz="1600" spc="-17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una</a:t>
            </a:r>
            <a:r>
              <a:rPr lang="it-IT" sz="1600" spc="-17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soluzione</a:t>
            </a:r>
            <a:r>
              <a:rPr lang="it-IT" sz="1600" spc="-18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completa</a:t>
            </a:r>
            <a:r>
              <a:rPr lang="it-IT" sz="1600" spc="-18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e 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accessibile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per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15" dirty="0">
                <a:solidFill>
                  <a:srgbClr val="515252"/>
                </a:solidFill>
                <a:cs typeface="Arial"/>
              </a:rPr>
              <a:t>accettare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i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pagamenti.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it-IT" sz="1600" dirty="0">
              <a:cs typeface="Times New Roman"/>
            </a:endParaRPr>
          </a:p>
          <a:p>
            <a:pPr marL="12700" marR="761365">
              <a:lnSpc>
                <a:spcPct val="150000"/>
              </a:lnSpc>
            </a:pPr>
            <a:r>
              <a:rPr lang="it-IT" sz="1600" spc="-60" dirty="0">
                <a:solidFill>
                  <a:srgbClr val="515252"/>
                </a:solidFill>
                <a:cs typeface="Arial"/>
              </a:rPr>
              <a:t>myPOS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è </a:t>
            </a:r>
            <a:r>
              <a:rPr lang="it-IT" sz="1600" spc="-55" dirty="0">
                <a:solidFill>
                  <a:srgbClr val="515252"/>
                </a:solidFill>
                <a:cs typeface="Arial"/>
              </a:rPr>
              <a:t>una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soluzione per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pagamenti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transfrontalieri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multivaluta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che </a:t>
            </a:r>
            <a:r>
              <a:rPr lang="it-IT" sz="1600" spc="-45" dirty="0">
                <a:solidFill>
                  <a:srgbClr val="515252"/>
                </a:solidFill>
                <a:cs typeface="Arial"/>
              </a:rPr>
              <a:t>consente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agli 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esercenti</a:t>
            </a:r>
            <a:r>
              <a:rPr lang="it-IT" sz="1600" spc="-12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6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accettare</a:t>
            </a:r>
            <a:r>
              <a:rPr lang="it-IT" sz="1600" spc="-13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strumenti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pagamento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diversi,</a:t>
            </a:r>
            <a:r>
              <a:rPr lang="it-IT" sz="1600" spc="-15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quali</a:t>
            </a:r>
            <a:r>
              <a:rPr lang="it-IT" sz="1600" spc="-16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carte</a:t>
            </a:r>
            <a:r>
              <a:rPr lang="it-IT" sz="1600" spc="-14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debito,</a:t>
            </a:r>
            <a:r>
              <a:rPr lang="it-IT" sz="1600" spc="-15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6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credito</a:t>
            </a:r>
            <a:r>
              <a:rPr lang="it-IT" sz="1600" spc="-14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e 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prepagate,</a:t>
            </a:r>
            <a:r>
              <a:rPr lang="it-IT" sz="1600" spc="-12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riducendo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al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minimo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i</a:t>
            </a:r>
            <a:r>
              <a:rPr lang="it-IT" sz="1600" spc="-13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costi</a:t>
            </a:r>
            <a:r>
              <a:rPr lang="it-IT" sz="1600" spc="-114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gestione.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it-IT" sz="1600" dirty="0">
              <a:cs typeface="Times New Roman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en-US" sz="1600" dirty="0">
              <a:solidFill>
                <a:srgbClr val="51525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000" y="648000"/>
            <a:ext cx="3899856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sz="3600" dirty="0">
                <a:solidFill>
                  <a:srgbClr val="048EF8"/>
                </a:solidFill>
              </a:rPr>
              <a:t>La </a:t>
            </a:r>
            <a:r>
              <a:rPr lang="it-IT" sz="3600" spc="-25" dirty="0">
                <a:solidFill>
                  <a:srgbClr val="048EF8"/>
                </a:solidFill>
              </a:rPr>
              <a:t>nostra</a:t>
            </a:r>
            <a:r>
              <a:rPr lang="it-IT" sz="3600" spc="-695" dirty="0">
                <a:solidFill>
                  <a:srgbClr val="048EF8"/>
                </a:solidFill>
              </a:rPr>
              <a:t> </a:t>
            </a:r>
            <a:r>
              <a:rPr lang="it-IT" sz="3600" spc="-15" dirty="0">
                <a:solidFill>
                  <a:srgbClr val="048EF8"/>
                </a:solidFill>
              </a:rPr>
              <a:t>storia</a:t>
            </a:r>
            <a:endParaRPr lang="en-US" sz="3600" b="1" dirty="0">
              <a:solidFill>
                <a:srgbClr val="048EF8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2542431"/>
            <a:ext cx="1445568" cy="18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8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34" y="2493531"/>
            <a:ext cx="881096" cy="862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73" y="2503205"/>
            <a:ext cx="881096" cy="862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76" y="2492896"/>
            <a:ext cx="841806" cy="824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76" y="716406"/>
            <a:ext cx="881096" cy="862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000" y="1576805"/>
            <a:ext cx="5915573" cy="466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49700"/>
              </a:lnSpc>
              <a:spcBef>
                <a:spcPts val="114"/>
              </a:spcBef>
            </a:pPr>
            <a:r>
              <a:rPr lang="it-IT" sz="1600" spc="-55" dirty="0">
                <a:solidFill>
                  <a:srgbClr val="515252"/>
                </a:solidFill>
                <a:cs typeface="Arial"/>
              </a:rPr>
              <a:t>Una </a:t>
            </a:r>
            <a:r>
              <a:rPr lang="it-IT" sz="1600" b="1" spc="-50" dirty="0">
                <a:solidFill>
                  <a:srgbClr val="515252"/>
                </a:solidFill>
                <a:cs typeface="Trebuchet MS"/>
              </a:rPr>
              <a:t>piattaforma </a:t>
            </a:r>
            <a:r>
              <a:rPr lang="it-IT" sz="1600" b="1" spc="-45" dirty="0">
                <a:solidFill>
                  <a:srgbClr val="515252"/>
                </a:solidFill>
                <a:cs typeface="Trebuchet MS"/>
              </a:rPr>
              <a:t>di </a:t>
            </a:r>
            <a:r>
              <a:rPr lang="it-IT" sz="1600" b="1" spc="-55" dirty="0">
                <a:solidFill>
                  <a:srgbClr val="515252"/>
                </a:solidFill>
                <a:cs typeface="Trebuchet MS"/>
              </a:rPr>
              <a:t>pagamento </a:t>
            </a:r>
            <a:r>
              <a:rPr lang="it-IT" sz="1600" b="1" spc="-50" dirty="0">
                <a:solidFill>
                  <a:srgbClr val="515252"/>
                </a:solidFill>
                <a:cs typeface="Trebuchet MS"/>
              </a:rPr>
              <a:t>completa </a:t>
            </a:r>
            <a:r>
              <a:rPr lang="it-IT" sz="1600" b="1" spc="-45" dirty="0">
                <a:solidFill>
                  <a:srgbClr val="515252"/>
                </a:solidFill>
                <a:cs typeface="Trebuchet MS"/>
              </a:rPr>
              <a:t>di </a:t>
            </a:r>
            <a:r>
              <a:rPr lang="it-IT" sz="1600" b="1" spc="-40" dirty="0">
                <a:solidFill>
                  <a:srgbClr val="515252"/>
                </a:solidFill>
                <a:cs typeface="Trebuchet MS"/>
              </a:rPr>
              <a:t>tutti </a:t>
            </a:r>
            <a:r>
              <a:rPr lang="it-IT" sz="1600" b="1" spc="-35" dirty="0">
                <a:solidFill>
                  <a:srgbClr val="515252"/>
                </a:solidFill>
                <a:cs typeface="Trebuchet MS"/>
              </a:rPr>
              <a:t>i </a:t>
            </a:r>
            <a:r>
              <a:rPr lang="it-IT" sz="1600" b="1" spc="-40" dirty="0">
                <a:solidFill>
                  <a:srgbClr val="515252"/>
                </a:solidFill>
                <a:cs typeface="Trebuchet MS"/>
              </a:rPr>
              <a:t>servizi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,  </a:t>
            </a:r>
            <a:r>
              <a:rPr lang="it-IT" sz="1600" spc="-15" dirty="0">
                <a:solidFill>
                  <a:srgbClr val="515252"/>
                </a:solidFill>
                <a:cs typeface="Arial"/>
              </a:rPr>
              <a:t>creata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per contribuire alla crescita delle imprese e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per 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risolvere</a:t>
            </a:r>
            <a:r>
              <a:rPr lang="it-IT" sz="1600" spc="-14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i</a:t>
            </a:r>
            <a:r>
              <a:rPr lang="it-IT" sz="1600" spc="-1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problemi</a:t>
            </a:r>
            <a:r>
              <a:rPr lang="it-IT" sz="1600" spc="-14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di</a:t>
            </a:r>
            <a:r>
              <a:rPr lang="it-IT" sz="1600" spc="-1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accettazione</a:t>
            </a:r>
            <a:r>
              <a:rPr lang="it-IT" sz="1600" spc="-15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dei</a:t>
            </a:r>
            <a:r>
              <a:rPr lang="it-IT" sz="1600" spc="-16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pagamenti.</a:t>
            </a:r>
            <a:endParaRPr lang="it-IT" sz="1600" dirty="0">
              <a:cs typeface="Arial"/>
            </a:endParaRPr>
          </a:p>
          <a:p>
            <a:pPr algn="just">
              <a:lnSpc>
                <a:spcPct val="150000"/>
              </a:lnSpc>
              <a:buClr>
                <a:srgbClr val="0494FF"/>
              </a:buClr>
            </a:pPr>
            <a:endParaRPr lang="en-US" sz="1600" b="1" dirty="0">
              <a:solidFill>
                <a:srgbClr val="515252"/>
              </a:solidFill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600" b="1" spc="-10" dirty="0">
                <a:solidFill>
                  <a:srgbClr val="515252"/>
                </a:solidFill>
                <a:cs typeface="Trebuchet MS"/>
              </a:rPr>
              <a:t>myPOS consente alle aziende di qualsiasi settore di: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1600" dirty="0">
              <a:cs typeface="Trebuchet MS"/>
            </a:endParaRPr>
          </a:p>
          <a:p>
            <a:pPr marL="299085" marR="5080" indent="-286385">
              <a:lnSpc>
                <a:spcPct val="149500"/>
              </a:lnSpc>
              <a:spcBef>
                <a:spcPts val="100"/>
              </a:spcBef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5" dirty="0">
                <a:solidFill>
                  <a:srgbClr val="515252"/>
                </a:solidFill>
                <a:cs typeface="Arial"/>
              </a:rPr>
              <a:t>accettare tutti i tipi di pagamento con carta presso il  punto</a:t>
            </a:r>
            <a:r>
              <a:rPr lang="it-IT" sz="1600" spc="-18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vendita,</a:t>
            </a:r>
            <a:r>
              <a:rPr lang="it-IT" sz="1600" spc="-1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online,</a:t>
            </a:r>
            <a:r>
              <a:rPr lang="it-IT" sz="1600" spc="-16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tramite</a:t>
            </a:r>
            <a:r>
              <a:rPr lang="it-IT" sz="1600" spc="-16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mobile</a:t>
            </a:r>
            <a:r>
              <a:rPr lang="it-IT" sz="1600" spc="-1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o</a:t>
            </a:r>
            <a:r>
              <a:rPr lang="it-IT" sz="1600" spc="-16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cs typeface="Arial"/>
              </a:rPr>
              <a:t>per</a:t>
            </a:r>
            <a:r>
              <a:rPr lang="it-IT" sz="1600" spc="-16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telefono</a:t>
            </a:r>
            <a:endParaRPr lang="it-IT" sz="1600" dirty="0">
              <a:cs typeface="Arial"/>
            </a:endParaRPr>
          </a:p>
          <a:p>
            <a:pPr marL="299085" marR="5080" indent="-286385">
              <a:lnSpc>
                <a:spcPct val="149500"/>
              </a:lnSpc>
              <a:spcBef>
                <a:spcPts val="100"/>
              </a:spcBef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40" dirty="0">
                <a:solidFill>
                  <a:srgbClr val="515252"/>
                </a:solidFill>
                <a:cs typeface="Arial"/>
              </a:rPr>
              <a:t>disporre</a:t>
            </a:r>
            <a:r>
              <a:rPr lang="it-IT" sz="1600" spc="-8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immediatamente</a:t>
            </a:r>
            <a:r>
              <a:rPr lang="it-IT" sz="1600" spc="-10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del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0" dirty="0">
                <a:solidFill>
                  <a:srgbClr val="515252"/>
                </a:solidFill>
                <a:cs typeface="Arial"/>
              </a:rPr>
              <a:t>denaro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sul</a:t>
            </a:r>
            <a:r>
              <a:rPr lang="it-IT" sz="1600" spc="-10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conto</a:t>
            </a:r>
            <a:r>
              <a:rPr lang="it-IT" sz="1600" spc="-110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40" dirty="0">
                <a:solidFill>
                  <a:srgbClr val="515252"/>
                </a:solidFill>
                <a:cs typeface="Arial"/>
              </a:rPr>
              <a:t>gratuito</a:t>
            </a:r>
            <a:r>
              <a:rPr lang="it-IT" sz="1600" spc="-9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35" dirty="0">
                <a:solidFill>
                  <a:srgbClr val="515252"/>
                </a:solidFill>
                <a:cs typeface="Arial"/>
              </a:rPr>
              <a:t>di 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moneta</a:t>
            </a:r>
            <a:r>
              <a:rPr lang="it-IT" sz="1600" spc="-75" dirty="0">
                <a:solidFill>
                  <a:srgbClr val="51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cs typeface="Arial"/>
              </a:rPr>
              <a:t>elettronica</a:t>
            </a:r>
            <a:endParaRPr lang="it-IT" sz="1600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buClr>
                <a:srgbClr val="0494F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15252"/>
                </a:solidFill>
              </a:rPr>
              <a:t>Effettuare trasferimenti SEPA e SWIFT </a:t>
            </a:r>
          </a:p>
          <a:p>
            <a:pPr marL="285750" indent="-285750" algn="just">
              <a:lnSpc>
                <a:spcPct val="150000"/>
              </a:lnSpc>
              <a:buClr>
                <a:srgbClr val="0494F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15252"/>
                </a:solidFill>
              </a:rPr>
              <a:t>accedere ai loro fondi tramite una carta VISA Business immediatamente dopo ogni transazione</a:t>
            </a:r>
            <a:endParaRPr lang="en-US" sz="1600" dirty="0">
              <a:solidFill>
                <a:srgbClr val="51525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000" y="648000"/>
            <a:ext cx="500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pc="-50" dirty="0">
                <a:solidFill>
                  <a:srgbClr val="048EF8"/>
                </a:solidFill>
              </a:rPr>
              <a:t>Cos’è</a:t>
            </a:r>
            <a:r>
              <a:rPr lang="it-IT" sz="3600" spc="-445" dirty="0">
                <a:solidFill>
                  <a:srgbClr val="048EF8"/>
                </a:solidFill>
              </a:rPr>
              <a:t> </a:t>
            </a:r>
            <a:r>
              <a:rPr lang="it-IT" sz="3600" spc="-15" dirty="0">
                <a:solidFill>
                  <a:srgbClr val="048EF8"/>
                </a:solidFill>
              </a:rPr>
              <a:t>myPOS?</a:t>
            </a:r>
            <a:endParaRPr lang="en-US" sz="3600" dirty="0">
              <a:solidFill>
                <a:srgbClr val="048EF8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72063" y="1423397"/>
            <a:ext cx="4948622" cy="4070294"/>
            <a:chOff x="-2254631" y="3860677"/>
            <a:chExt cx="5797516" cy="4793583"/>
          </a:xfrm>
        </p:grpSpPr>
        <p:sp>
          <p:nvSpPr>
            <p:cNvPr id="50" name="TextBox 49"/>
            <p:cNvSpPr txBox="1"/>
            <p:nvPr/>
          </p:nvSpPr>
          <p:spPr>
            <a:xfrm>
              <a:off x="-2254631" y="6090956"/>
              <a:ext cx="1673897" cy="68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5080">
                <a:lnSpc>
                  <a:spcPts val="1910"/>
                </a:lnSpc>
                <a:spcBef>
                  <a:spcPts val="165"/>
                </a:spcBef>
              </a:pPr>
              <a:r>
                <a:rPr lang="it-IT" sz="1600" spc="-95" dirty="0">
                  <a:solidFill>
                    <a:srgbClr val="515252"/>
                  </a:solidFill>
                  <a:latin typeface="Arial"/>
                  <a:cs typeface="Arial"/>
                </a:rPr>
                <a:t>Pagamento  </a:t>
              </a:r>
              <a:r>
                <a:rPr lang="it-IT" sz="1600" spc="-75" dirty="0">
                  <a:solidFill>
                    <a:srgbClr val="515252"/>
                  </a:solidFill>
                  <a:latin typeface="Arial"/>
                  <a:cs typeface="Arial"/>
                </a:rPr>
                <a:t>tramite</a:t>
              </a:r>
              <a:r>
                <a:rPr lang="it-IT" sz="1600" spc="-114" dirty="0">
                  <a:solidFill>
                    <a:srgbClr val="515252"/>
                  </a:solidFill>
                  <a:latin typeface="Arial"/>
                  <a:cs typeface="Arial"/>
                </a:rPr>
                <a:t> </a:t>
              </a:r>
              <a:r>
                <a:rPr lang="it-IT" sz="1600" spc="-120" dirty="0">
                  <a:solidFill>
                    <a:srgbClr val="515252"/>
                  </a:solidFill>
                  <a:latin typeface="Arial"/>
                  <a:cs typeface="Arial"/>
                </a:rPr>
                <a:t>POS</a:t>
              </a:r>
              <a:endParaRPr lang="it-IT" sz="1600" dirty="0">
                <a:latin typeface="Arial"/>
                <a:cs typeface="Arial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-362324" y="3860677"/>
              <a:ext cx="2281101" cy="4793583"/>
              <a:chOff x="-1348352" y="2584930"/>
              <a:chExt cx="2718132" cy="593701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-1348352" y="2584930"/>
                <a:ext cx="2718132" cy="493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it-IT" sz="1600" spc="-5" dirty="0">
                    <a:solidFill>
                      <a:srgbClr val="515252"/>
                    </a:solidFill>
                    <a:latin typeface="Arial"/>
                    <a:cs typeface="Arial"/>
                  </a:rPr>
                  <a:t>Pagamento online</a:t>
                </a:r>
                <a:endParaRPr lang="it-IT" sz="1600" dirty="0">
                  <a:latin typeface="Arial"/>
                  <a:cs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1285951" y="5347210"/>
                <a:ext cx="2281479" cy="493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it-IT" sz="1600" spc="-45" dirty="0">
                    <a:solidFill>
                      <a:srgbClr val="515252"/>
                    </a:solidFill>
                    <a:latin typeface="Arial"/>
                    <a:cs typeface="Arial"/>
                  </a:rPr>
                  <a:t>Conto</a:t>
                </a:r>
                <a:r>
                  <a:rPr lang="it-IT" sz="1600" spc="-330" dirty="0">
                    <a:solidFill>
                      <a:srgbClr val="515252"/>
                    </a:solidFill>
                    <a:latin typeface="Arial"/>
                    <a:cs typeface="Arial"/>
                  </a:rPr>
                  <a:t> </a:t>
                </a:r>
                <a:r>
                  <a:rPr lang="it-IT" sz="1600" spc="-60" dirty="0">
                    <a:solidFill>
                      <a:srgbClr val="515252"/>
                    </a:solidFill>
                    <a:latin typeface="Arial"/>
                    <a:cs typeface="Arial"/>
                  </a:rPr>
                  <a:t>myPOS</a:t>
                </a:r>
                <a:endParaRPr lang="it-IT" sz="1600" dirty="0">
                  <a:latin typeface="Arial"/>
                  <a:cs typeface="Arial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-1175306" y="8028127"/>
                <a:ext cx="1931990" cy="493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it-IT" sz="1600" spc="-120" dirty="0">
                    <a:solidFill>
                      <a:srgbClr val="515252"/>
                    </a:solidFill>
                    <a:latin typeface="Arial"/>
                    <a:cs typeface="Arial"/>
                  </a:rPr>
                  <a:t>Carta</a:t>
                </a:r>
                <a:r>
                  <a:rPr lang="it-IT" sz="1600" spc="-135" dirty="0">
                    <a:solidFill>
                      <a:srgbClr val="515252"/>
                    </a:solidFill>
                    <a:latin typeface="Arial"/>
                    <a:cs typeface="Arial"/>
                  </a:rPr>
                  <a:t> </a:t>
                </a:r>
                <a:r>
                  <a:rPr lang="it-IT" sz="1600" spc="-125" dirty="0">
                    <a:solidFill>
                      <a:srgbClr val="515252"/>
                    </a:solidFill>
                    <a:latin typeface="Arial"/>
                    <a:cs typeface="Arial"/>
                  </a:rPr>
                  <a:t>Business</a:t>
                </a:r>
                <a:endParaRPr lang="it-IT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716500" y="6090956"/>
              <a:ext cx="1826385" cy="68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5080">
                <a:lnSpc>
                  <a:spcPts val="1910"/>
                </a:lnSpc>
                <a:spcBef>
                  <a:spcPts val="165"/>
                </a:spcBef>
              </a:pPr>
              <a:r>
                <a:rPr lang="it-IT" sz="1600" spc="-5" dirty="0">
                  <a:solidFill>
                    <a:srgbClr val="515252"/>
                  </a:solidFill>
                  <a:latin typeface="Arial"/>
                  <a:cs typeface="Arial"/>
                </a:rPr>
                <a:t>Pagamento  </a:t>
              </a:r>
              <a:r>
                <a:rPr lang="it-IT" sz="1600" spc="-40" dirty="0">
                  <a:solidFill>
                    <a:srgbClr val="515252"/>
                  </a:solidFill>
                  <a:latin typeface="Arial"/>
                  <a:cs typeface="Arial"/>
                </a:rPr>
                <a:t>tramite</a:t>
              </a:r>
              <a:r>
                <a:rPr lang="it-IT" sz="1600" spc="-80" dirty="0">
                  <a:solidFill>
                    <a:srgbClr val="515252"/>
                  </a:solidFill>
                  <a:latin typeface="Arial"/>
                  <a:cs typeface="Arial"/>
                </a:rPr>
                <a:t> </a:t>
              </a:r>
              <a:r>
                <a:rPr lang="it-IT" sz="1600" spc="-45" dirty="0">
                  <a:solidFill>
                    <a:srgbClr val="515252"/>
                  </a:solidFill>
                  <a:latin typeface="Arial"/>
                  <a:cs typeface="Arial"/>
                </a:rPr>
                <a:t>mobile</a:t>
              </a:r>
              <a:endParaRPr lang="it-IT" sz="1600" dirty="0">
                <a:latin typeface="Arial"/>
                <a:cs typeface="Arial"/>
              </a:endParaRPr>
            </a:p>
          </p:txBody>
        </p:sp>
      </p:grpSp>
      <p:sp>
        <p:nvSpPr>
          <p:cNvPr id="27" name="Rectangle: Top Corners Rounded 26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8" name="TextBox 27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24" y="4388937"/>
            <a:ext cx="494659" cy="721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72" y="2708432"/>
            <a:ext cx="536178" cy="4719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98207" y="2708432"/>
            <a:ext cx="536178" cy="47198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0992" y="3812117"/>
            <a:ext cx="536178" cy="47198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0992" y="1881173"/>
            <a:ext cx="536178" cy="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000" y="1628800"/>
            <a:ext cx="6276120" cy="2874891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marL="12700" marR="276225">
              <a:lnSpc>
                <a:spcPct val="150000"/>
              </a:lnSpc>
              <a:spcBef>
                <a:spcPts val="100"/>
              </a:spcBef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myPOS è destinato a diventare la prima scelta in Europa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tra </a:t>
            </a: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le 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soluzioni di pagamento per esercenti di tutte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le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dimensioni,  eliminando anche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la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necessità di </a:t>
            </a: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aprire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e gestire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un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conto</a:t>
            </a:r>
            <a:r>
              <a:rPr lang="it-IT" sz="1600" spc="2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bancario.</a:t>
            </a:r>
            <a:endParaRPr lang="it-IT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Contando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sulla fiducia di oltre </a:t>
            </a: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80.000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imprese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in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più di 30</a:t>
            </a:r>
            <a:r>
              <a:rPr lang="it-IT" sz="1600" spc="8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Paesi,</a:t>
            </a:r>
            <a:endParaRPr lang="it-IT" sz="16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975"/>
              </a:spcBef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myPOS </a:t>
            </a: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gode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 </a:t>
            </a: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una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crescente popolarità ed è in costante espansione.</a:t>
            </a:r>
            <a:endParaRPr lang="en-US" sz="1600" dirty="0">
              <a:solidFill>
                <a:srgbClr val="51525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000" y="648000"/>
            <a:ext cx="607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494FF"/>
                </a:solidFill>
              </a:rPr>
              <a:t>Copertura di mercato</a:t>
            </a:r>
            <a:endParaRPr lang="en-US" sz="3600" dirty="0">
              <a:solidFill>
                <a:srgbClr val="0494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916832"/>
            <a:ext cx="3049293" cy="3779444"/>
          </a:xfrm>
          <a:prstGeom prst="rect">
            <a:avLst/>
          </a:prstGeom>
        </p:spPr>
      </p:pic>
      <p:sp>
        <p:nvSpPr>
          <p:cNvPr id="12" name="Rectangle: Top Corners Rounded 11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47509-4C03-46C5-A2AE-6EA63F345A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695E1-1BFA-422E-81F5-9E86FEAD0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86" t="1" r="7133" b="-23526"/>
          <a:stretch/>
        </p:blipFill>
        <p:spPr>
          <a:xfrm>
            <a:off x="1415480" y="5373216"/>
            <a:ext cx="4495899" cy="764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81392-BDE9-4C0A-8C6C-DCF41553B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7613"/>
          <a:stretch/>
        </p:blipFill>
        <p:spPr>
          <a:xfrm>
            <a:off x="781893" y="4725144"/>
            <a:ext cx="581816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1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000" y="1800000"/>
            <a:ext cx="6276120" cy="1894429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5"/>
              </a:spcBef>
            </a:pPr>
            <a:r>
              <a:rPr lang="it-IT" sz="1600" spc="-65" dirty="0">
                <a:solidFill>
                  <a:srgbClr val="515252"/>
                </a:solidFill>
                <a:latin typeface="Arial"/>
                <a:cs typeface="Arial"/>
              </a:rPr>
              <a:t>Abbiamo creato myPOS con l’obiettivo specifico di consentire alle  imprese indipendenti di qualsiasi dimensione e tipologia l’utilizzo di  soluzioni leader di mercato per il pagamento con carta. In rapida crescita,  myPOS rientra tra i prodotti preferiti di oltre 80.000 imprese, stanche di  commissioni esorbitanti e di problemi con i flussi di cassa.”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599" y="618563"/>
            <a:ext cx="6670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pc="-114" dirty="0">
                <a:solidFill>
                  <a:srgbClr val="048EF8"/>
                </a:solidFill>
              </a:rPr>
              <a:t>Per  imprese di qualsiasi tipologia e  dimensioni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29627" y="1556792"/>
            <a:ext cx="3143672" cy="5143524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it-IT" spc="-70" dirty="0">
              <a:solidFill>
                <a:srgbClr val="515252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it-IT" spc="-70" dirty="0">
                <a:solidFill>
                  <a:srgbClr val="515252"/>
                </a:solidFill>
                <a:latin typeface="Arial"/>
                <a:cs typeface="Arial"/>
              </a:rPr>
              <a:t>Vendita</a:t>
            </a:r>
            <a:r>
              <a:rPr lang="it-IT" spc="-25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45" dirty="0">
                <a:solidFill>
                  <a:srgbClr val="515252"/>
                </a:solidFill>
                <a:latin typeface="Arial"/>
                <a:cs typeface="Arial"/>
              </a:rPr>
              <a:t>al</a:t>
            </a:r>
            <a:r>
              <a:rPr lang="it-IT" spc="-229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45" dirty="0">
                <a:solidFill>
                  <a:srgbClr val="515252"/>
                </a:solidFill>
                <a:latin typeface="Arial"/>
                <a:cs typeface="Arial"/>
              </a:rPr>
              <a:t>dettaglio</a:t>
            </a:r>
            <a:r>
              <a:rPr lang="it-IT" spc="-21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65" dirty="0">
                <a:solidFill>
                  <a:srgbClr val="515252"/>
                </a:solidFill>
                <a:latin typeface="Arial"/>
                <a:cs typeface="Arial"/>
              </a:rPr>
              <a:t>e</a:t>
            </a:r>
            <a:r>
              <a:rPr lang="it-IT" spc="-21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50" dirty="0">
                <a:solidFill>
                  <a:srgbClr val="515252"/>
                </a:solidFill>
                <a:latin typeface="Arial"/>
                <a:cs typeface="Arial"/>
              </a:rPr>
              <a:t>negozi</a:t>
            </a:r>
            <a:endParaRPr lang="en-US" spc="-15" dirty="0">
              <a:solidFill>
                <a:srgbClr val="515252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it-IT" spc="-15" dirty="0">
              <a:solidFill>
                <a:srgbClr val="515252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it-IT" spc="-15" dirty="0">
                <a:solidFill>
                  <a:srgbClr val="515252"/>
                </a:solidFill>
                <a:latin typeface="Arial"/>
                <a:cs typeface="Arial"/>
              </a:rPr>
              <a:t>Svago</a:t>
            </a:r>
            <a:r>
              <a:rPr lang="it-IT" spc="-204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e</a:t>
            </a:r>
            <a:r>
              <a:rPr lang="it-IT" spc="-1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rgbClr val="515252"/>
                </a:solidFill>
                <a:latin typeface="Arial"/>
                <a:cs typeface="Arial"/>
              </a:rPr>
              <a:t>tempo</a:t>
            </a:r>
            <a:r>
              <a:rPr lang="it-IT" spc="-1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libero</a:t>
            </a:r>
            <a:endParaRPr lang="it-IT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it-IT" spc="-40" dirty="0">
              <a:solidFill>
                <a:srgbClr val="515252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it-IT" spc="-40" dirty="0">
                <a:solidFill>
                  <a:srgbClr val="515252"/>
                </a:solidFill>
                <a:latin typeface="Arial"/>
                <a:cs typeface="Arial"/>
              </a:rPr>
              <a:t>Taxi </a:t>
            </a: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e</a:t>
            </a:r>
            <a:r>
              <a:rPr lang="it-IT" spc="-28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trasporti</a:t>
            </a:r>
            <a:endParaRPr lang="it-IT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it-IT" spc="-60" dirty="0">
              <a:solidFill>
                <a:srgbClr val="515252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it-IT" spc="-60" dirty="0">
                <a:solidFill>
                  <a:srgbClr val="515252"/>
                </a:solidFill>
                <a:latin typeface="Arial"/>
                <a:cs typeface="Arial"/>
              </a:rPr>
              <a:t>Prodotti </a:t>
            </a:r>
            <a:r>
              <a:rPr lang="it-IT" spc="-45" dirty="0">
                <a:solidFill>
                  <a:srgbClr val="515252"/>
                </a:solidFill>
                <a:latin typeface="Arial"/>
                <a:cs typeface="Arial"/>
              </a:rPr>
              <a:t>alimentari </a:t>
            </a:r>
            <a:r>
              <a:rPr lang="it-IT" spc="-65" dirty="0">
                <a:solidFill>
                  <a:srgbClr val="515252"/>
                </a:solidFill>
                <a:latin typeface="Arial"/>
                <a:cs typeface="Arial"/>
              </a:rPr>
              <a:t>e</a:t>
            </a:r>
            <a:r>
              <a:rPr lang="it-IT" spc="-37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55" dirty="0">
                <a:solidFill>
                  <a:srgbClr val="515252"/>
                </a:solidFill>
                <a:latin typeface="Arial"/>
                <a:cs typeface="Arial"/>
              </a:rPr>
              <a:t>bevande</a:t>
            </a:r>
            <a:endParaRPr lang="it-IT" spc="-5" dirty="0">
              <a:solidFill>
                <a:srgbClr val="515252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it-IT" spc="-5" dirty="0">
              <a:solidFill>
                <a:srgbClr val="515252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Hotel e</a:t>
            </a:r>
            <a:r>
              <a:rPr lang="it-IT" spc="-33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sistemazione</a:t>
            </a:r>
            <a:endParaRPr lang="it-IT" dirty="0">
              <a:latin typeface="Arial"/>
              <a:cs typeface="Arial"/>
            </a:endParaRPr>
          </a:p>
          <a:p>
            <a:pPr marL="33655">
              <a:lnSpc>
                <a:spcPct val="150000"/>
              </a:lnSpc>
            </a:pPr>
            <a:endParaRPr lang="it-IT" spc="-5" dirty="0">
              <a:solidFill>
                <a:srgbClr val="515252"/>
              </a:solidFill>
              <a:latin typeface="Arial"/>
              <a:cs typeface="Arial"/>
            </a:endParaRPr>
          </a:p>
          <a:p>
            <a:pPr marL="33655">
              <a:lnSpc>
                <a:spcPct val="150000"/>
              </a:lnSpc>
            </a:pP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Servizi</a:t>
            </a:r>
            <a:r>
              <a:rPr lang="it-IT" spc="-2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solidFill>
                  <a:srgbClr val="515252"/>
                </a:solidFill>
                <a:latin typeface="Arial"/>
                <a:cs typeface="Arial"/>
              </a:rPr>
              <a:t>professionali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373826"/>
            <a:ext cx="2057907" cy="1372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76" y="4365104"/>
            <a:ext cx="2057906" cy="137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74" y="4365104"/>
            <a:ext cx="2080764" cy="138816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99999" y="3664090"/>
            <a:ext cx="1744893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1600" i="1" dirty="0">
                <a:solidFill>
                  <a:srgbClr val="515252"/>
                </a:solidFill>
              </a:rPr>
              <a:t>Il Team myPOS</a:t>
            </a:r>
          </a:p>
        </p:txBody>
      </p:sp>
      <p:sp>
        <p:nvSpPr>
          <p:cNvPr id="13" name="Rectangle: Top Corners Rounded 12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22" y="5390309"/>
            <a:ext cx="430614" cy="4149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22" y="4524681"/>
            <a:ext cx="501179" cy="4164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87" y="2093802"/>
            <a:ext cx="467588" cy="3990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18" y="3789040"/>
            <a:ext cx="627610" cy="3260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14" y="2893072"/>
            <a:ext cx="466206" cy="4639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7F1D61-89C9-4FDD-A883-637EE8A4897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4E6F05-A9AE-456D-9DCB-A2E6580D6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25959"/>
              </p:ext>
            </p:extLst>
          </p:nvPr>
        </p:nvGraphicFramePr>
        <p:xfrm>
          <a:off x="0" y="8334"/>
          <a:ext cx="12192000" cy="687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Image" r:id="rId2" imgW="16253968" imgH="9142857" progId="">
                  <p:embed/>
                </p:oleObj>
              </mc:Choice>
              <mc:Fallback>
                <p:oleObj name="Image" r:id="rId2" imgW="16253968" imgH="9142857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34"/>
                        <a:ext cx="12192000" cy="687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Top Corners Rounded 8"/>
          <p:cNvSpPr/>
          <p:nvPr/>
        </p:nvSpPr>
        <p:spPr>
          <a:xfrm>
            <a:off x="-13259" y="5589240"/>
            <a:ext cx="12216680" cy="1296144"/>
          </a:xfrm>
          <a:prstGeom prst="round2SameRect">
            <a:avLst/>
          </a:prstGeom>
          <a:solidFill>
            <a:srgbClr val="04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-24679" y="5760258"/>
            <a:ext cx="12216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UNA SOLUZIONE DI PAGAMENTO PERFETTAMENTE  INTEGRABILE NEL TUO SISTEMA ATTUALE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76672"/>
            <a:ext cx="1542597" cy="18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1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000" y="1916832"/>
            <a:ext cx="7572264" cy="362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494FF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Pacchetto</a:t>
            </a:r>
            <a:r>
              <a:rPr lang="it-IT" sz="1600" spc="-114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20" dirty="0">
                <a:solidFill>
                  <a:srgbClr val="515252"/>
                </a:solidFill>
                <a:latin typeface="Arial"/>
                <a:cs typeface="Arial"/>
              </a:rPr>
              <a:t>pronto</a:t>
            </a:r>
            <a:r>
              <a:rPr lang="it-IT" sz="1600" spc="-12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per</a:t>
            </a:r>
            <a:r>
              <a:rPr lang="it-IT" sz="1600" spc="-12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l’uso </a:t>
            </a:r>
            <a:r>
              <a:rPr lang="en-US" sz="1600" dirty="0">
                <a:solidFill>
                  <a:srgbClr val="51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it-IT" sz="1600" dirty="0">
                <a:solidFill>
                  <a:srgbClr val="51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Terminale</a:t>
            </a:r>
            <a:r>
              <a:rPr lang="en-US" sz="1600" dirty="0">
                <a:solidFill>
                  <a:srgbClr val="51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 POS con carta SIM DATI, Conto Esercente);</a:t>
            </a:r>
          </a:p>
          <a:p>
            <a:pPr marL="342900" indent="-342900">
              <a:lnSpc>
                <a:spcPct val="150000"/>
              </a:lnSpc>
              <a:buClr>
                <a:srgbClr val="0494FF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Conforme</a:t>
            </a:r>
            <a:r>
              <a:rPr lang="it-IT" sz="1600" spc="-6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con</a:t>
            </a:r>
            <a:r>
              <a:rPr lang="it-IT" sz="1600" spc="-6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le</a:t>
            </a:r>
            <a:r>
              <a:rPr lang="it-IT" sz="1600" spc="-7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carte</a:t>
            </a:r>
            <a:r>
              <a:rPr lang="it-IT" sz="1600" spc="-7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più</a:t>
            </a:r>
            <a:r>
              <a:rPr lang="it-IT" sz="1600" spc="-6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importanti</a:t>
            </a:r>
            <a:r>
              <a:rPr lang="it-IT" sz="1600" spc="-6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al</a:t>
            </a:r>
            <a:r>
              <a:rPr lang="it-IT" sz="1600" spc="-5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mondo</a:t>
            </a:r>
            <a:r>
              <a:rPr lang="en-US" sz="1600" dirty="0">
                <a:solidFill>
                  <a:srgbClr val="51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– Visa, Mastercard, Maestro, JCB, Union Pay, Bancontact, American Express;</a:t>
            </a:r>
          </a:p>
          <a:p>
            <a:pPr marL="342900" indent="-342900">
              <a:lnSpc>
                <a:spcPct val="150000"/>
              </a:lnSpc>
              <a:buClr>
                <a:srgbClr val="0494FF"/>
              </a:buClr>
              <a:buSzPct val="125000"/>
              <a:buFont typeface="Arial" panose="020B0604020202020204" pitchFamily="34" charset="0"/>
              <a:buChar char="•"/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Più</a:t>
            </a:r>
            <a:r>
              <a:rPr lang="it-IT" sz="1600" spc="-10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metodi</a:t>
            </a:r>
            <a:r>
              <a:rPr lang="it-IT" sz="1600" spc="-7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</a:t>
            </a:r>
            <a:r>
              <a:rPr lang="it-IT" sz="1600" spc="-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pagamento</a:t>
            </a:r>
            <a:r>
              <a:rPr lang="it-IT" sz="1600" spc="-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online</a:t>
            </a:r>
            <a:r>
              <a:rPr lang="it-IT" sz="1600" spc="-8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per</a:t>
            </a:r>
            <a:r>
              <a:rPr lang="it-IT" sz="1600" spc="-9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operatori</a:t>
            </a:r>
            <a:r>
              <a:rPr lang="it-IT" sz="1600" spc="-8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</a:t>
            </a:r>
            <a:r>
              <a:rPr lang="it-IT" sz="1600" spc="-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commercio</a:t>
            </a:r>
            <a:r>
              <a:rPr lang="it-IT" sz="1600" spc="-8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elettronico</a:t>
            </a:r>
            <a:r>
              <a:rPr lang="it-IT" sz="1600" spc="-8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(Virtual</a:t>
            </a:r>
            <a:r>
              <a:rPr lang="it-IT" sz="1600" spc="-7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25" dirty="0">
                <a:solidFill>
                  <a:srgbClr val="515252"/>
                </a:solidFill>
                <a:latin typeface="Arial"/>
                <a:cs typeface="Arial"/>
              </a:rPr>
              <a:t>Terminal,</a:t>
            </a:r>
            <a:r>
              <a:rPr lang="it-IT" sz="1600" spc="-12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15" dirty="0">
                <a:solidFill>
                  <a:srgbClr val="515252"/>
                </a:solidFill>
                <a:latin typeface="Arial"/>
                <a:cs typeface="Arial"/>
              </a:rPr>
              <a:t>PayLink,</a:t>
            </a:r>
            <a:r>
              <a:rPr lang="it-IT" sz="1600" spc="-11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20" dirty="0">
                <a:solidFill>
                  <a:srgbClr val="515252"/>
                </a:solidFill>
                <a:latin typeface="Arial"/>
                <a:cs typeface="Arial"/>
              </a:rPr>
              <a:t>Paybutton)</a:t>
            </a:r>
            <a:r>
              <a:rPr lang="it-IT" sz="1600" spc="-10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e  integrazione</a:t>
            </a:r>
            <a:r>
              <a:rPr lang="it-IT" sz="1600" spc="-9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20" dirty="0">
                <a:solidFill>
                  <a:srgbClr val="515252"/>
                </a:solidFill>
                <a:latin typeface="Arial"/>
                <a:cs typeface="Arial"/>
              </a:rPr>
              <a:t>perfetta</a:t>
            </a:r>
            <a:r>
              <a:rPr lang="it-IT" sz="1600" spc="-11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con</a:t>
            </a:r>
            <a:r>
              <a:rPr lang="it-IT" sz="1600" spc="-9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i</a:t>
            </a:r>
            <a:r>
              <a:rPr lang="it-IT" sz="1600" spc="-9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carrelli</a:t>
            </a:r>
            <a:r>
              <a:rPr lang="it-IT" sz="1600" spc="-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per</a:t>
            </a:r>
            <a:r>
              <a:rPr lang="it-IT" sz="1600" spc="-10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acquisti</a:t>
            </a:r>
            <a:r>
              <a:rPr lang="it-IT" sz="1600" spc="-11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più</a:t>
            </a:r>
            <a:r>
              <a:rPr lang="it-IT" sz="1600" spc="-10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diffusi</a:t>
            </a:r>
            <a:r>
              <a:rPr lang="bg-BG" sz="1600" spc="-5" dirty="0">
                <a:solidFill>
                  <a:srgbClr val="515252"/>
                </a:solidFill>
                <a:latin typeface="Arial"/>
                <a:cs typeface="Arial"/>
              </a:rPr>
              <a:t>;</a:t>
            </a:r>
            <a:endParaRPr lang="en-US" sz="1600" dirty="0">
              <a:solidFill>
                <a:srgbClr val="51525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0492FF"/>
              </a:buClr>
              <a:buSzPct val="125000"/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Disponibilità</a:t>
            </a:r>
            <a:r>
              <a:rPr lang="it-IT" sz="1600" spc="-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10" dirty="0">
                <a:solidFill>
                  <a:srgbClr val="515252"/>
                </a:solidFill>
                <a:latin typeface="Arial"/>
                <a:cs typeface="Arial"/>
              </a:rPr>
              <a:t>di</a:t>
            </a:r>
            <a:r>
              <a:rPr lang="it-IT" sz="1600" spc="-13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20" dirty="0">
                <a:solidFill>
                  <a:srgbClr val="515252"/>
                </a:solidFill>
                <a:latin typeface="Arial"/>
                <a:cs typeface="Arial"/>
              </a:rPr>
              <a:t>MO/TO</a:t>
            </a:r>
            <a:r>
              <a:rPr lang="it-IT" sz="1600" spc="-114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e</a:t>
            </a:r>
            <a:r>
              <a:rPr lang="it-IT" sz="1600" spc="-10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pre-autorizzazione</a:t>
            </a:r>
            <a:r>
              <a:rPr lang="bg-BG" sz="1600" spc="-5" dirty="0">
                <a:solidFill>
                  <a:srgbClr val="515252"/>
                </a:solidFill>
                <a:latin typeface="Arial"/>
                <a:cs typeface="Arial"/>
              </a:rPr>
              <a:t>;</a:t>
            </a:r>
            <a:endParaRPr lang="it-IT"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75"/>
              </a:spcBef>
              <a:buClr>
                <a:srgbClr val="0492FF"/>
              </a:buClr>
              <a:buSzPct val="125000"/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Funzioni</a:t>
            </a:r>
            <a:r>
              <a:rPr lang="it-IT" sz="1600" spc="-18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aggiuntive</a:t>
            </a:r>
            <a:r>
              <a:rPr lang="it-IT" sz="1600" spc="-204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myPOS</a:t>
            </a:r>
            <a:r>
              <a:rPr lang="it-IT" sz="1600" spc="-16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(richieste</a:t>
            </a:r>
            <a:r>
              <a:rPr lang="it-IT" sz="1600" spc="-18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</a:t>
            </a:r>
            <a:r>
              <a:rPr lang="it-IT" sz="1600" spc="-17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pagamento,</a:t>
            </a:r>
            <a:r>
              <a:rPr lang="it-IT" sz="1600" spc="-19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top-up</a:t>
            </a:r>
            <a:r>
              <a:rPr lang="it-IT" sz="1600" spc="-17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mobile;</a:t>
            </a:r>
            <a:r>
              <a:rPr lang="it-IT" sz="1600" spc="-17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Private</a:t>
            </a:r>
            <a:r>
              <a:rPr lang="it-IT" sz="1600" spc="-18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Label</a:t>
            </a:r>
            <a:r>
              <a:rPr lang="it-IT" sz="1600" spc="-17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GiftCards,</a:t>
            </a:r>
            <a:r>
              <a:rPr lang="it-IT" sz="1600" spc="-17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fatturazione)</a:t>
            </a:r>
            <a:r>
              <a:rPr lang="bg-BG" sz="1600" spc="-5" dirty="0">
                <a:solidFill>
                  <a:srgbClr val="515252"/>
                </a:solidFill>
                <a:latin typeface="Arial"/>
                <a:cs typeface="Arial"/>
              </a:rPr>
              <a:t>;</a:t>
            </a:r>
            <a:endParaRPr lang="it-IT"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75"/>
              </a:spcBef>
              <a:buClr>
                <a:srgbClr val="0492FF"/>
              </a:buClr>
              <a:buSzPct val="125000"/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App</a:t>
            </a:r>
            <a:r>
              <a:rPr lang="it-IT" sz="1600" spc="-12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su</a:t>
            </a:r>
            <a:r>
              <a:rPr lang="it-IT" sz="1600" spc="-12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mobile</a:t>
            </a:r>
            <a:r>
              <a:rPr lang="it-IT" sz="1600" spc="-12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per</a:t>
            </a:r>
            <a:r>
              <a:rPr lang="it-IT" sz="1600" spc="-10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la</a:t>
            </a:r>
            <a:r>
              <a:rPr lang="it-IT" sz="1600" spc="-12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gestione</a:t>
            </a:r>
            <a:r>
              <a:rPr lang="it-IT" sz="1600" spc="-114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dei</a:t>
            </a:r>
            <a:r>
              <a:rPr lang="it-IT" sz="1600" spc="-10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flussi</a:t>
            </a:r>
            <a:r>
              <a:rPr lang="it-IT" sz="1600" spc="-12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di</a:t>
            </a:r>
            <a:r>
              <a:rPr lang="it-IT" sz="1600" spc="-13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cassa</a:t>
            </a:r>
            <a:r>
              <a:rPr lang="it-IT" sz="1600" spc="-12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e</a:t>
            </a:r>
            <a:r>
              <a:rPr lang="it-IT" sz="1600" spc="-11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per</a:t>
            </a:r>
            <a:r>
              <a:rPr lang="it-IT" sz="1600" spc="-125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515252"/>
                </a:solidFill>
                <a:latin typeface="Arial"/>
                <a:cs typeface="Arial"/>
              </a:rPr>
              <a:t>le</a:t>
            </a:r>
            <a:r>
              <a:rPr lang="it-IT" sz="1600" spc="-114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operazioni</a:t>
            </a:r>
            <a:r>
              <a:rPr lang="it-IT" sz="1600" spc="-90" dirty="0">
                <a:solidFill>
                  <a:srgbClr val="515252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515252"/>
                </a:solidFill>
                <a:latin typeface="Arial"/>
                <a:cs typeface="Arial"/>
              </a:rPr>
              <a:t>attive</a:t>
            </a:r>
            <a:r>
              <a:rPr lang="bg-BG" sz="1600" spc="-5" dirty="0">
                <a:solidFill>
                  <a:srgbClr val="515252"/>
                </a:solidFill>
                <a:latin typeface="Arial"/>
                <a:cs typeface="Arial"/>
              </a:rPr>
              <a:t>;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000" y="594564"/>
            <a:ext cx="8868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94FF"/>
                </a:solidFill>
                <a:ea typeface="Roboto" panose="02000000000000000000" pitchFamily="2" charset="0"/>
                <a:cs typeface="Roboto" panose="02000000000000000000" pitchFamily="2" charset="0"/>
              </a:rPr>
              <a:t>Che cosa contiene il box myPOS? </a:t>
            </a:r>
          </a:p>
          <a:p>
            <a:r>
              <a:rPr lang="it-IT" sz="2400" dirty="0">
                <a:solidFill>
                  <a:srgbClr val="0494FF"/>
                </a:solidFill>
                <a:ea typeface="Roboto" panose="02000000000000000000" pitchFamily="2" charset="0"/>
                <a:cs typeface="Roboto" panose="02000000000000000000" pitchFamily="2" charset="0"/>
              </a:rPr>
              <a:t>Tutto il necessario per iniziare ad accettare i pagamenti immediatamente</a:t>
            </a:r>
            <a:endParaRPr lang="en-US" sz="3600" dirty="0">
              <a:solidFill>
                <a:srgbClr val="0494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: Top Corners Rounded 7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EFB3D3-540F-4FA2-9D97-052511EAB7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E57AF-78CB-4B78-9DD0-5D5DCABB1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r="24777"/>
          <a:stretch/>
        </p:blipFill>
        <p:spPr>
          <a:xfrm>
            <a:off x="8529683" y="2636913"/>
            <a:ext cx="339896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00000" y="648000"/>
            <a:ext cx="685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94FF"/>
                </a:solidFill>
              </a:rPr>
              <a:t>Conto myPOS </a:t>
            </a:r>
          </a:p>
          <a:p>
            <a:r>
              <a:rPr lang="it-IT" sz="2400" b="1" dirty="0">
                <a:solidFill>
                  <a:srgbClr val="0494FF"/>
                </a:solidFill>
              </a:rPr>
              <a:t>imposta pagamenti multicanale in un unico luogo</a:t>
            </a:r>
            <a:endParaRPr lang="en-US" sz="2400" b="1" dirty="0">
              <a:solidFill>
                <a:srgbClr val="0494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696" y="1844824"/>
            <a:ext cx="593258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10" dirty="0">
                <a:solidFill>
                  <a:srgbClr val="0492FF"/>
                </a:solidFill>
                <a:cs typeface="Trebuchet MS"/>
              </a:rPr>
              <a:t>Conto</a:t>
            </a:r>
            <a:r>
              <a:rPr lang="it-IT" sz="1600" b="1" spc="-13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gratuito</a:t>
            </a:r>
            <a:r>
              <a:rPr lang="it-IT" sz="1600" b="1" spc="-114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dirty="0">
                <a:solidFill>
                  <a:srgbClr val="0492FF"/>
                </a:solidFill>
                <a:cs typeface="Trebuchet MS"/>
              </a:rPr>
              <a:t>di</a:t>
            </a:r>
            <a:r>
              <a:rPr lang="it-IT" sz="1600" b="1" spc="-135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moneta</a:t>
            </a:r>
            <a:r>
              <a:rPr lang="it-IT" sz="1600" b="1" spc="-110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5" dirty="0">
                <a:solidFill>
                  <a:srgbClr val="0492FF"/>
                </a:solidFill>
                <a:cs typeface="Trebuchet MS"/>
              </a:rPr>
              <a:t>elettronica</a:t>
            </a:r>
            <a:r>
              <a:rPr lang="it-IT" sz="1600" b="1" spc="-114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10" dirty="0">
                <a:solidFill>
                  <a:srgbClr val="0492FF"/>
                </a:solidFill>
                <a:cs typeface="Trebuchet MS"/>
              </a:rPr>
              <a:t>per</a:t>
            </a:r>
            <a:r>
              <a:rPr lang="it-IT" sz="1600" b="1" spc="-114" dirty="0">
                <a:solidFill>
                  <a:srgbClr val="0492FF"/>
                </a:solidFill>
                <a:cs typeface="Trebuchet MS"/>
              </a:rPr>
              <a:t> </a:t>
            </a:r>
            <a:r>
              <a:rPr lang="it-IT" sz="1600" b="1" spc="-15" dirty="0">
                <a:solidFill>
                  <a:srgbClr val="0492FF"/>
                </a:solidFill>
                <a:cs typeface="Trebuchet MS"/>
              </a:rPr>
              <a:t>l’esercente</a:t>
            </a:r>
            <a:r>
              <a:rPr lang="it-IT" spc="-15" dirty="0">
                <a:cs typeface="Arial"/>
              </a:rPr>
              <a:t>,</a:t>
            </a:r>
            <a:r>
              <a:rPr lang="it-IT" spc="-125" dirty="0"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con</a:t>
            </a:r>
            <a:r>
              <a:rPr lang="it-IT" sz="1600" spc="-9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un</a:t>
            </a:r>
            <a:r>
              <a:rPr lang="it-IT" sz="1600" spc="-10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IBAN</a:t>
            </a:r>
            <a:r>
              <a:rPr lang="it-IT" sz="1600" spc="-8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dedicato</a:t>
            </a:r>
            <a:r>
              <a:rPr lang="it-IT" sz="1600" spc="-8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a custodire</a:t>
            </a:r>
            <a:r>
              <a:rPr lang="it-IT" sz="1600" spc="-17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fondi</a:t>
            </a:r>
            <a:r>
              <a:rPr lang="it-IT" sz="1600" spc="-16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25252"/>
                </a:solidFill>
                <a:cs typeface="Arial"/>
              </a:rPr>
              <a:t>ed</a:t>
            </a:r>
            <a:r>
              <a:rPr lang="it-IT" sz="1600" spc="-17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20" dirty="0">
                <a:solidFill>
                  <a:srgbClr val="525252"/>
                </a:solidFill>
                <a:cs typeface="Arial"/>
              </a:rPr>
              <a:t>effettuare</a:t>
            </a:r>
            <a:r>
              <a:rPr lang="it-IT" sz="1600" spc="-18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pagamenti</a:t>
            </a:r>
            <a:r>
              <a:rPr lang="it-IT" sz="1600" spc="-17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e</a:t>
            </a:r>
            <a:r>
              <a:rPr lang="it-IT" sz="1600" spc="-16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trasferimenti</a:t>
            </a:r>
            <a:r>
              <a:rPr lang="it-IT" sz="1600" spc="-15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bancari</a:t>
            </a:r>
            <a:r>
              <a:rPr lang="it-IT" sz="1600" spc="-18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dirty="0">
                <a:solidFill>
                  <a:srgbClr val="525252"/>
                </a:solidFill>
                <a:cs typeface="Arial"/>
              </a:rPr>
              <a:t>in</a:t>
            </a:r>
            <a:r>
              <a:rPr lang="it-IT" sz="1600" spc="-17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uscita: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650" dirty="0"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30" dirty="0">
                <a:solidFill>
                  <a:srgbClr val="525252"/>
                </a:solidFill>
                <a:cs typeface="Arial"/>
              </a:rPr>
              <a:t>GRATIS</a:t>
            </a:r>
            <a:r>
              <a:rPr lang="it-IT" sz="1600" spc="-12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senza</a:t>
            </a:r>
            <a:r>
              <a:rPr lang="it-IT" sz="1600" spc="-10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spese</a:t>
            </a:r>
            <a:r>
              <a:rPr lang="it-IT" sz="1600" spc="-9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di</a:t>
            </a:r>
            <a:r>
              <a:rPr lang="it-IT" sz="1600" spc="-114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gestione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492FF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5" dirty="0">
                <a:solidFill>
                  <a:srgbClr val="525252"/>
                </a:solidFill>
                <a:cs typeface="Arial"/>
              </a:rPr>
              <a:t>Deposito</a:t>
            </a:r>
            <a:r>
              <a:rPr lang="it-IT" sz="1600" spc="-114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immediato</a:t>
            </a:r>
            <a:r>
              <a:rPr lang="it-IT" sz="1600" spc="-10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dei</a:t>
            </a:r>
            <a:r>
              <a:rPr lang="it-IT" sz="1600" spc="-10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fondi</a:t>
            </a:r>
            <a:r>
              <a:rPr lang="it-IT" sz="1600" spc="-10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per</a:t>
            </a:r>
            <a:r>
              <a:rPr lang="it-IT" sz="1600" spc="-9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i</a:t>
            </a:r>
            <a:r>
              <a:rPr lang="it-IT" sz="1600" spc="-12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pagamenti</a:t>
            </a:r>
            <a:r>
              <a:rPr lang="it-IT" sz="1600" spc="-114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tramite</a:t>
            </a:r>
            <a:r>
              <a:rPr lang="it-IT" sz="1600" spc="-11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POS,</a:t>
            </a:r>
            <a:r>
              <a:rPr lang="it-IT" sz="1600" spc="-10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mobile</a:t>
            </a:r>
            <a:r>
              <a:rPr lang="it-IT" sz="1600" spc="-11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oppure</a:t>
            </a:r>
            <a:r>
              <a:rPr lang="it-IT" sz="1600" spc="-7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online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492FF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5" dirty="0">
                <a:solidFill>
                  <a:srgbClr val="525252"/>
                </a:solidFill>
                <a:cs typeface="Arial"/>
              </a:rPr>
              <a:t>Saldi</a:t>
            </a:r>
            <a:r>
              <a:rPr lang="it-IT" sz="1600" spc="-11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multivaluta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492FF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25" dirty="0">
                <a:solidFill>
                  <a:srgbClr val="525252"/>
                </a:solidFill>
                <a:cs typeface="Arial"/>
              </a:rPr>
              <a:t>Trasferimenti </a:t>
            </a:r>
            <a:r>
              <a:rPr lang="it-IT" sz="1600" spc="-30" dirty="0">
                <a:solidFill>
                  <a:srgbClr val="525252"/>
                </a:solidFill>
                <a:cs typeface="Arial"/>
              </a:rPr>
              <a:t>SEPA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e</a:t>
            </a:r>
            <a:r>
              <a:rPr lang="it-IT" sz="1600" spc="-28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SWIFT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492FF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5" dirty="0">
                <a:solidFill>
                  <a:srgbClr val="525252"/>
                </a:solidFill>
                <a:cs typeface="Arial"/>
              </a:rPr>
              <a:t>Ampia</a:t>
            </a:r>
            <a:r>
              <a:rPr lang="it-IT" sz="1600" spc="-11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10" dirty="0">
                <a:solidFill>
                  <a:srgbClr val="525252"/>
                </a:solidFill>
                <a:cs typeface="Arial"/>
              </a:rPr>
              <a:t>varietà</a:t>
            </a:r>
            <a:r>
              <a:rPr lang="it-IT" sz="1600" spc="-8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di</a:t>
            </a:r>
            <a:r>
              <a:rPr lang="it-IT" sz="1600" spc="-10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rapporti,</a:t>
            </a:r>
            <a:r>
              <a:rPr lang="it-IT" sz="1600" spc="-7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analisi</a:t>
            </a:r>
            <a:r>
              <a:rPr lang="it-IT" sz="1600" spc="-100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ed</a:t>
            </a:r>
            <a:r>
              <a:rPr lang="it-IT" sz="1600" spc="-114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esportazioni</a:t>
            </a:r>
            <a:endParaRPr lang="it-IT"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492FF"/>
              </a:buClr>
              <a:buFont typeface="Arial"/>
              <a:buChar char="•"/>
            </a:pPr>
            <a:endParaRPr lang="it-IT" sz="1650" dirty="0"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0492FF"/>
              </a:buClr>
              <a:buChar char="•"/>
              <a:tabLst>
                <a:tab pos="299085" algn="l"/>
                <a:tab pos="299720" algn="l"/>
              </a:tabLst>
            </a:pPr>
            <a:r>
              <a:rPr lang="it-IT" sz="1600" spc="-5" dirty="0">
                <a:solidFill>
                  <a:srgbClr val="525252"/>
                </a:solidFill>
                <a:cs typeface="Arial"/>
              </a:rPr>
              <a:t>Accesso</a:t>
            </a:r>
            <a:r>
              <a:rPr lang="it-IT" sz="1600" spc="-75" dirty="0">
                <a:solidFill>
                  <a:srgbClr val="525252"/>
                </a:solidFill>
                <a:cs typeface="Arial"/>
              </a:rPr>
              <a:t> </a:t>
            </a:r>
            <a:r>
              <a:rPr lang="it-IT" sz="1600" spc="-5" dirty="0">
                <a:solidFill>
                  <a:srgbClr val="525252"/>
                </a:solidFill>
                <a:cs typeface="Arial"/>
              </a:rPr>
              <a:t>24/7</a:t>
            </a:r>
            <a:endParaRPr lang="it-IT" sz="1600" dirty="0">
              <a:cs typeface="Arial"/>
            </a:endParaRPr>
          </a:p>
        </p:txBody>
      </p:sp>
      <p:sp>
        <p:nvSpPr>
          <p:cNvPr id="8" name="Rectangle: Top Corners Rounded 7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F617B6-6DFA-4CF5-9956-9B1D9D47E8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DAB98-12BC-4E7E-807C-07D15B2CF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237" y="2300186"/>
            <a:ext cx="53435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4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900000" y="1772816"/>
            <a:ext cx="5340016" cy="448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it-IT" sz="1600" spc="-25" dirty="0"/>
              <a:t>Il</a:t>
            </a:r>
            <a:r>
              <a:rPr lang="it-IT" sz="1600" spc="-150" dirty="0"/>
              <a:t> </a:t>
            </a:r>
            <a:r>
              <a:rPr lang="it-IT" sz="1600" spc="-35" dirty="0"/>
              <a:t>miglior</a:t>
            </a:r>
            <a:r>
              <a:rPr lang="it-IT" sz="1600" spc="-145" dirty="0"/>
              <a:t> </a:t>
            </a:r>
            <a:r>
              <a:rPr lang="it-IT" sz="1600" spc="-45" dirty="0"/>
              <a:t>amico</a:t>
            </a:r>
            <a:r>
              <a:rPr lang="it-IT" sz="1600" spc="-145" dirty="0"/>
              <a:t> </a:t>
            </a:r>
            <a:r>
              <a:rPr lang="it-IT" sz="1600" spc="-55" dirty="0"/>
              <a:t>dell’esercente,</a:t>
            </a:r>
            <a:r>
              <a:rPr lang="it-IT" sz="1600" spc="-160" dirty="0"/>
              <a:t> </a:t>
            </a:r>
            <a:r>
              <a:rPr lang="it-IT" sz="1600" spc="-50" dirty="0"/>
              <a:t>quando</a:t>
            </a:r>
            <a:r>
              <a:rPr lang="it-IT" sz="1600" spc="-130" dirty="0"/>
              <a:t> </a:t>
            </a:r>
            <a:r>
              <a:rPr lang="it-IT" sz="1600" spc="-40" dirty="0"/>
              <a:t>gestisce</a:t>
            </a:r>
            <a:r>
              <a:rPr lang="it-IT" sz="1600" spc="-125" dirty="0"/>
              <a:t> </a:t>
            </a:r>
            <a:r>
              <a:rPr lang="it-IT" sz="1600" spc="-50" dirty="0"/>
              <a:t>l’attività</a:t>
            </a:r>
            <a:r>
              <a:rPr lang="it-IT" sz="1600" spc="-130" dirty="0"/>
              <a:t> </a:t>
            </a:r>
            <a:r>
              <a:rPr lang="it-IT" sz="1600" spc="-45" dirty="0"/>
              <a:t>spostandosi</a:t>
            </a:r>
            <a:r>
              <a:rPr lang="it-IT" sz="1600" spc="-130" dirty="0"/>
              <a:t> </a:t>
            </a:r>
            <a:r>
              <a:rPr lang="it-IT" sz="1600" spc="-50" dirty="0"/>
              <a:t>da</a:t>
            </a:r>
            <a:r>
              <a:rPr lang="it-IT" sz="1600" spc="-140" dirty="0"/>
              <a:t> </a:t>
            </a:r>
            <a:r>
              <a:rPr lang="it-IT" sz="1600" spc="-50" dirty="0"/>
              <a:t>un</a:t>
            </a:r>
            <a:r>
              <a:rPr lang="it-IT" sz="1600" spc="-145" dirty="0"/>
              <a:t> </a:t>
            </a:r>
            <a:r>
              <a:rPr lang="it-IT" sz="1600" spc="-40" dirty="0"/>
              <a:t>posto</a:t>
            </a:r>
            <a:r>
              <a:rPr lang="it-IT" sz="1600" spc="-125" dirty="0"/>
              <a:t> </a:t>
            </a:r>
            <a:r>
              <a:rPr lang="it-IT" sz="1600" spc="-50" dirty="0"/>
              <a:t>all’altro.</a:t>
            </a:r>
            <a:r>
              <a:rPr lang="it-IT" sz="1600" spc="-155" dirty="0"/>
              <a:t> </a:t>
            </a:r>
            <a:r>
              <a:rPr lang="it-IT" sz="1600" spc="-85" dirty="0"/>
              <a:t>L’app</a:t>
            </a:r>
            <a:r>
              <a:rPr lang="it-IT" sz="1600" spc="-175" dirty="0"/>
              <a:t> </a:t>
            </a:r>
            <a:r>
              <a:rPr lang="it-IT" sz="1600" spc="-35" dirty="0"/>
              <a:t>offre</a:t>
            </a:r>
            <a:r>
              <a:rPr lang="it-IT" sz="1600" spc="-145" dirty="0"/>
              <a:t> </a:t>
            </a:r>
            <a:r>
              <a:rPr lang="it-IT" sz="1600" spc="-45" dirty="0"/>
              <a:t>un  </a:t>
            </a:r>
            <a:r>
              <a:rPr lang="it-IT" sz="1600" spc="-5" dirty="0"/>
              <a:t>rapido</a:t>
            </a:r>
            <a:r>
              <a:rPr lang="it-IT" sz="1600" spc="-150" dirty="0"/>
              <a:t> </a:t>
            </a:r>
            <a:r>
              <a:rPr lang="it-IT" sz="1600" spc="-5" dirty="0"/>
              <a:t>accesso</a:t>
            </a:r>
            <a:r>
              <a:rPr lang="it-IT" sz="1600" spc="-114" dirty="0"/>
              <a:t> </a:t>
            </a:r>
            <a:r>
              <a:rPr lang="it-IT" sz="1600" spc="-5" dirty="0"/>
              <a:t>e</a:t>
            </a:r>
            <a:r>
              <a:rPr lang="it-IT" sz="1600" spc="-130" dirty="0"/>
              <a:t> </a:t>
            </a:r>
            <a:r>
              <a:rPr lang="it-IT" sz="1600" spc="-5" dirty="0"/>
              <a:t>un</a:t>
            </a:r>
            <a:r>
              <a:rPr lang="it-IT" sz="1600" spc="-145" dirty="0"/>
              <a:t> </a:t>
            </a:r>
            <a:r>
              <a:rPr lang="it-IT" sz="1600" spc="-5" dirty="0"/>
              <a:t>ottimo</a:t>
            </a:r>
            <a:r>
              <a:rPr lang="it-IT" sz="1600" spc="-125" dirty="0"/>
              <a:t> </a:t>
            </a:r>
            <a:r>
              <a:rPr lang="it-IT" sz="1600" spc="-5" dirty="0"/>
              <a:t>controllo</a:t>
            </a:r>
            <a:r>
              <a:rPr lang="it-IT" sz="1600" spc="-125" dirty="0"/>
              <a:t> </a:t>
            </a:r>
            <a:r>
              <a:rPr lang="it-IT" sz="1600" spc="-5" dirty="0"/>
              <a:t>sulle</a:t>
            </a:r>
            <a:r>
              <a:rPr lang="it-IT" sz="1600" spc="-145" dirty="0"/>
              <a:t> </a:t>
            </a:r>
            <a:r>
              <a:rPr lang="it-IT" sz="1600" spc="-5" dirty="0"/>
              <a:t>operazioni</a:t>
            </a:r>
            <a:r>
              <a:rPr lang="it-IT" sz="1600" spc="-135" dirty="0"/>
              <a:t> </a:t>
            </a:r>
            <a:r>
              <a:rPr lang="it-IT" sz="1600" spc="-5" dirty="0"/>
              <a:t>e</a:t>
            </a:r>
            <a:r>
              <a:rPr lang="it-IT" sz="1600" spc="-140" dirty="0"/>
              <a:t> </a:t>
            </a:r>
            <a:r>
              <a:rPr lang="it-IT" sz="1600" spc="-5" dirty="0"/>
              <a:t>sulle</a:t>
            </a:r>
            <a:r>
              <a:rPr lang="it-IT" sz="1600" spc="-155" dirty="0"/>
              <a:t> </a:t>
            </a:r>
            <a:r>
              <a:rPr lang="it-IT" sz="1600" spc="-5" dirty="0"/>
              <a:t>funzioni</a:t>
            </a:r>
            <a:r>
              <a:rPr lang="it-IT" sz="1600" spc="-140" dirty="0"/>
              <a:t> </a:t>
            </a:r>
            <a:r>
              <a:rPr lang="it-IT" sz="1600" spc="-5" dirty="0"/>
              <a:t>chiave:</a:t>
            </a:r>
          </a:p>
          <a:p>
            <a:pPr marL="58419" indent="-45720">
              <a:lnSpc>
                <a:spcPct val="100000"/>
              </a:lnSpc>
              <a:spcBef>
                <a:spcPts val="925"/>
              </a:spcBef>
              <a:buClr>
                <a:srgbClr val="0492FF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/>
              <a:t> Monitoraggio</a:t>
            </a:r>
            <a:r>
              <a:rPr lang="it-IT" sz="1600" spc="-95" dirty="0"/>
              <a:t> </a:t>
            </a:r>
            <a:r>
              <a:rPr lang="it-IT" sz="1600" spc="-5" dirty="0"/>
              <a:t>del</a:t>
            </a:r>
            <a:r>
              <a:rPr lang="it-IT" sz="1600" spc="-95" dirty="0"/>
              <a:t> </a:t>
            </a:r>
            <a:r>
              <a:rPr lang="it-IT" sz="1600" spc="-5" dirty="0"/>
              <a:t>conto</a:t>
            </a:r>
            <a:r>
              <a:rPr lang="it-IT" sz="1600" spc="-95" dirty="0"/>
              <a:t> </a:t>
            </a:r>
            <a:r>
              <a:rPr lang="it-IT" sz="1600" spc="-5" dirty="0"/>
              <a:t>e</a:t>
            </a:r>
            <a:r>
              <a:rPr lang="it-IT" sz="1600" spc="-100" dirty="0"/>
              <a:t> </a:t>
            </a:r>
            <a:r>
              <a:rPr lang="it-IT" sz="1600" spc="-5" dirty="0"/>
              <a:t>delle</a:t>
            </a:r>
            <a:r>
              <a:rPr lang="it-IT" sz="1600" spc="-120" dirty="0"/>
              <a:t> </a:t>
            </a:r>
            <a:r>
              <a:rPr lang="it-IT" sz="1600" spc="-5" dirty="0"/>
              <a:t>transazioni</a:t>
            </a:r>
            <a:r>
              <a:rPr lang="it-IT" sz="1600" spc="-85" dirty="0"/>
              <a:t> </a:t>
            </a:r>
            <a:r>
              <a:rPr lang="it-IT" sz="1600" spc="-10" dirty="0"/>
              <a:t>myPOS</a:t>
            </a:r>
          </a:p>
          <a:p>
            <a:pPr marL="58419" indent="-45720">
              <a:lnSpc>
                <a:spcPct val="100000"/>
              </a:lnSpc>
              <a:spcBef>
                <a:spcPts val="985"/>
              </a:spcBef>
              <a:buClr>
                <a:srgbClr val="0492FF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/>
              <a:t> Gestione dei dispositivi</a:t>
            </a:r>
            <a:r>
              <a:rPr lang="it-IT" sz="1600" spc="-275" dirty="0"/>
              <a:t> </a:t>
            </a:r>
            <a:r>
              <a:rPr lang="it-IT" sz="1600" spc="-5" dirty="0"/>
              <a:t>POS</a:t>
            </a:r>
          </a:p>
          <a:p>
            <a:pPr marL="58419" indent="-45720">
              <a:lnSpc>
                <a:spcPct val="100000"/>
              </a:lnSpc>
              <a:spcBef>
                <a:spcPts val="960"/>
              </a:spcBef>
              <a:buClr>
                <a:srgbClr val="0492FF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/>
              <a:t> Invio</a:t>
            </a:r>
            <a:r>
              <a:rPr lang="it-IT" sz="1600" spc="-95" dirty="0"/>
              <a:t> </a:t>
            </a:r>
            <a:r>
              <a:rPr lang="it-IT" sz="1600" spc="-5" dirty="0"/>
              <a:t>di</a:t>
            </a:r>
            <a:r>
              <a:rPr lang="it-IT" sz="1600" spc="-110" dirty="0"/>
              <a:t> </a:t>
            </a:r>
            <a:r>
              <a:rPr lang="it-IT" sz="1600" spc="-5" dirty="0"/>
              <a:t>bonifici</a:t>
            </a:r>
            <a:r>
              <a:rPr lang="it-IT" sz="1600" spc="-114" dirty="0"/>
              <a:t> </a:t>
            </a:r>
            <a:r>
              <a:rPr lang="it-IT" sz="1600" spc="-30" dirty="0"/>
              <a:t>SEPA</a:t>
            </a:r>
            <a:r>
              <a:rPr lang="it-IT" sz="1600" spc="-130" dirty="0"/>
              <a:t> </a:t>
            </a:r>
            <a:r>
              <a:rPr lang="it-IT" sz="1600" spc="-5" dirty="0"/>
              <a:t>e</a:t>
            </a:r>
            <a:r>
              <a:rPr lang="it-IT" sz="1600" spc="-95" dirty="0"/>
              <a:t> </a:t>
            </a:r>
            <a:r>
              <a:rPr lang="it-IT" sz="1600" spc="-5" dirty="0"/>
              <a:t>SWIFT</a:t>
            </a:r>
            <a:r>
              <a:rPr lang="it-IT" sz="1600" spc="-100" dirty="0"/>
              <a:t> </a:t>
            </a:r>
            <a:r>
              <a:rPr lang="it-IT" sz="1600" dirty="0"/>
              <a:t>in</a:t>
            </a:r>
            <a:r>
              <a:rPr lang="it-IT" sz="1600" spc="-110" dirty="0"/>
              <a:t> </a:t>
            </a:r>
            <a:r>
              <a:rPr lang="it-IT" sz="1600" spc="-5" dirty="0"/>
              <a:t>uscita</a:t>
            </a:r>
          </a:p>
          <a:p>
            <a:pPr marL="58419" marR="1557655" indent="-45720">
              <a:lnSpc>
                <a:spcPct val="150000"/>
              </a:lnSpc>
              <a:buClr>
                <a:srgbClr val="0492FF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40" dirty="0"/>
              <a:t> Invio</a:t>
            </a:r>
            <a:r>
              <a:rPr lang="bg-BG" sz="1600" spc="-40" dirty="0"/>
              <a:t> </a:t>
            </a:r>
            <a:r>
              <a:rPr lang="it-IT" sz="1600" spc="-195" dirty="0"/>
              <a:t> </a:t>
            </a:r>
            <a:r>
              <a:rPr lang="it-IT" sz="1600" spc="-35" dirty="0"/>
              <a:t>di</a:t>
            </a:r>
            <a:r>
              <a:rPr lang="it-IT" sz="1600" spc="-215" dirty="0"/>
              <a:t> </a:t>
            </a:r>
            <a:r>
              <a:rPr lang="bg-BG" sz="1600" spc="-215" dirty="0"/>
              <a:t> </a:t>
            </a:r>
            <a:r>
              <a:rPr lang="it-IT" sz="1600" spc="-35" dirty="0"/>
              <a:t>richieste</a:t>
            </a:r>
            <a:r>
              <a:rPr lang="it-IT" sz="1600" spc="-204" dirty="0"/>
              <a:t> </a:t>
            </a:r>
            <a:r>
              <a:rPr lang="bg-BG" sz="1600" spc="-204" dirty="0"/>
              <a:t> </a:t>
            </a:r>
            <a:r>
              <a:rPr lang="it-IT" sz="1600" spc="-35" dirty="0"/>
              <a:t>di</a:t>
            </a:r>
            <a:r>
              <a:rPr lang="it-IT" sz="1600" spc="-225" dirty="0"/>
              <a:t> </a:t>
            </a:r>
            <a:r>
              <a:rPr lang="bg-BG" sz="1600" spc="-225" dirty="0"/>
              <a:t> </a:t>
            </a:r>
            <a:r>
              <a:rPr lang="it-IT" sz="1600" spc="-50" dirty="0"/>
              <a:t>pagamento</a:t>
            </a:r>
            <a:r>
              <a:rPr lang="it-IT" sz="1600" spc="-195" dirty="0"/>
              <a:t> </a:t>
            </a:r>
            <a:r>
              <a:rPr lang="bg-BG" sz="1600" spc="-195" dirty="0"/>
              <a:t> </a:t>
            </a:r>
            <a:r>
              <a:rPr lang="it-IT" sz="1600" spc="-40" dirty="0"/>
              <a:t>in</a:t>
            </a:r>
            <a:r>
              <a:rPr lang="bg-BG" sz="1600" spc="-40" dirty="0"/>
              <a:t> </a:t>
            </a:r>
            <a:r>
              <a:rPr lang="it-IT" sz="1600" spc="-204" dirty="0"/>
              <a:t> </a:t>
            </a:r>
            <a:r>
              <a:rPr lang="it-IT" sz="1600" spc="-40" dirty="0"/>
              <a:t>tre</a:t>
            </a:r>
            <a:r>
              <a:rPr lang="it-IT" sz="1600" spc="-180" dirty="0"/>
              <a:t> </a:t>
            </a:r>
            <a:r>
              <a:rPr lang="it-IT" sz="1600" spc="-40" dirty="0"/>
              <a:t>semplici</a:t>
            </a:r>
            <a:r>
              <a:rPr lang="it-IT" sz="1600" spc="-200" dirty="0"/>
              <a:t> </a:t>
            </a:r>
            <a:r>
              <a:rPr lang="it-IT" sz="1600" spc="-40" dirty="0"/>
              <a:t>passi</a:t>
            </a:r>
            <a:r>
              <a:rPr lang="it-IT" sz="1600" spc="-204" dirty="0"/>
              <a:t> </a:t>
            </a:r>
            <a:r>
              <a:rPr lang="it-IT" sz="1600" spc="-50" dirty="0"/>
              <a:t>e</a:t>
            </a:r>
            <a:r>
              <a:rPr lang="it-IT" sz="1600" spc="-185" dirty="0"/>
              <a:t> </a:t>
            </a:r>
            <a:r>
              <a:rPr lang="it-IT" sz="1600" spc="-40" dirty="0"/>
              <a:t>registrazione</a:t>
            </a:r>
            <a:r>
              <a:rPr lang="it-IT" sz="1600" spc="-185" dirty="0"/>
              <a:t> </a:t>
            </a:r>
            <a:r>
              <a:rPr lang="it-IT" sz="1600" spc="-40" dirty="0"/>
              <a:t>delle</a:t>
            </a:r>
            <a:r>
              <a:rPr lang="it-IT" sz="1600" spc="-190" dirty="0"/>
              <a:t> </a:t>
            </a:r>
            <a:r>
              <a:rPr lang="it-IT" sz="1600" spc="-35" dirty="0"/>
              <a:t>richieste  </a:t>
            </a:r>
            <a:r>
              <a:rPr lang="it-IT" sz="1600" spc="-5" dirty="0"/>
              <a:t>inviate </a:t>
            </a:r>
            <a:r>
              <a:rPr lang="it-IT" sz="1600" spc="-20" dirty="0"/>
              <a:t>nell’archivio</a:t>
            </a:r>
            <a:r>
              <a:rPr lang="it-IT" sz="1600" spc="-220" dirty="0"/>
              <a:t> </a:t>
            </a:r>
            <a:r>
              <a:rPr lang="it-IT" sz="1600" spc="-5" dirty="0"/>
              <a:t>storico</a:t>
            </a:r>
          </a:p>
          <a:p>
            <a:pPr marL="58419" indent="-45720">
              <a:lnSpc>
                <a:spcPct val="100000"/>
              </a:lnSpc>
              <a:spcBef>
                <a:spcPts val="925"/>
              </a:spcBef>
              <a:buClr>
                <a:srgbClr val="0492FF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/>
              <a:t> Accesso</a:t>
            </a:r>
            <a:r>
              <a:rPr lang="it-IT" sz="1600" spc="-95" dirty="0"/>
              <a:t> </a:t>
            </a:r>
            <a:r>
              <a:rPr lang="it-IT" sz="1600" spc="-5" dirty="0"/>
              <a:t>e</a:t>
            </a:r>
            <a:r>
              <a:rPr lang="it-IT" sz="1600" spc="-110" dirty="0"/>
              <a:t> </a:t>
            </a:r>
            <a:r>
              <a:rPr lang="it-IT" sz="1600" spc="-5" dirty="0"/>
              <a:t>pieno</a:t>
            </a:r>
            <a:r>
              <a:rPr lang="it-IT" sz="1600" spc="-110" dirty="0"/>
              <a:t> </a:t>
            </a:r>
            <a:r>
              <a:rPr lang="it-IT" sz="1600" spc="-5" dirty="0"/>
              <a:t>controllo</a:t>
            </a:r>
            <a:r>
              <a:rPr lang="it-IT" sz="1600" spc="-90" dirty="0"/>
              <a:t> </a:t>
            </a:r>
            <a:r>
              <a:rPr lang="it-IT" sz="1600" spc="-5" dirty="0"/>
              <a:t>sulle</a:t>
            </a:r>
            <a:r>
              <a:rPr lang="it-IT" sz="1600" spc="-130" dirty="0"/>
              <a:t> </a:t>
            </a:r>
            <a:r>
              <a:rPr lang="it-IT" sz="1600" spc="-5" dirty="0"/>
              <a:t>carte</a:t>
            </a:r>
            <a:r>
              <a:rPr lang="it-IT" sz="1600" spc="-110" dirty="0"/>
              <a:t> </a:t>
            </a:r>
            <a:r>
              <a:rPr lang="it-IT" sz="1600" spc="-5" dirty="0"/>
              <a:t>business</a:t>
            </a:r>
            <a:r>
              <a:rPr lang="it-IT" sz="1600" spc="-100" dirty="0"/>
              <a:t> </a:t>
            </a:r>
            <a:r>
              <a:rPr lang="it-IT" sz="1600" spc="-10" dirty="0"/>
              <a:t>myPOS</a:t>
            </a:r>
          </a:p>
          <a:p>
            <a:pPr marL="58419" indent="-45720">
              <a:lnSpc>
                <a:spcPct val="100000"/>
              </a:lnSpc>
              <a:spcBef>
                <a:spcPts val="994"/>
              </a:spcBef>
              <a:buClr>
                <a:srgbClr val="0492FF"/>
              </a:buClr>
              <a:buChar char="•"/>
              <a:tabLst>
                <a:tab pos="355600" algn="l"/>
                <a:tab pos="356235" algn="l"/>
              </a:tabLst>
            </a:pPr>
            <a:r>
              <a:rPr lang="it-IT" sz="1600" spc="-5" dirty="0"/>
              <a:t> Informazioni</a:t>
            </a:r>
            <a:r>
              <a:rPr lang="it-IT" sz="1600" spc="-90" dirty="0"/>
              <a:t> </a:t>
            </a:r>
            <a:r>
              <a:rPr lang="it-IT" sz="1600" spc="-5" dirty="0"/>
              <a:t>aggiornate</a:t>
            </a:r>
            <a:r>
              <a:rPr lang="it-IT" sz="1600" spc="-105" dirty="0"/>
              <a:t> </a:t>
            </a:r>
            <a:r>
              <a:rPr lang="it-IT" sz="1600" spc="-5" dirty="0"/>
              <a:t>con</a:t>
            </a:r>
            <a:r>
              <a:rPr lang="it-IT" sz="1600" spc="-85" dirty="0"/>
              <a:t> </a:t>
            </a:r>
            <a:r>
              <a:rPr lang="it-IT" sz="1600" dirty="0"/>
              <a:t>le</a:t>
            </a:r>
            <a:r>
              <a:rPr lang="it-IT" sz="1600" spc="-110" dirty="0"/>
              <a:t> </a:t>
            </a:r>
            <a:r>
              <a:rPr lang="it-IT" sz="1600" spc="-5" dirty="0"/>
              <a:t>notifiche</a:t>
            </a:r>
            <a:r>
              <a:rPr lang="it-IT" sz="1600" spc="-95" dirty="0"/>
              <a:t> </a:t>
            </a:r>
            <a:r>
              <a:rPr lang="it-IT" sz="1600" spc="-5" dirty="0"/>
              <a:t>push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900000" y="648000"/>
            <a:ext cx="5256584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>
                <a:solidFill>
                  <a:srgbClr val="0494FF"/>
                </a:solidFill>
                <a:ea typeface="Calibri"/>
                <a:cs typeface="Calibri"/>
                <a:sym typeface="Calibri"/>
              </a:rPr>
              <a:t>myPOS Mobile App</a:t>
            </a:r>
          </a:p>
          <a:p>
            <a:pPr>
              <a:buSzPct val="25000"/>
            </a:pPr>
            <a:r>
              <a:rPr lang="en-US" sz="2400" b="1" dirty="0">
                <a:solidFill>
                  <a:srgbClr val="0494FF"/>
                </a:solidFill>
                <a:ea typeface="Calibri"/>
                <a:cs typeface="Calibri"/>
                <a:sym typeface="Calibri"/>
              </a:rPr>
              <a:t>per un business mobile</a:t>
            </a:r>
          </a:p>
        </p:txBody>
      </p:sp>
      <p:sp>
        <p:nvSpPr>
          <p:cNvPr id="11" name="Rectangle: Top Corners Rounded 10"/>
          <p:cNvSpPr/>
          <p:nvPr/>
        </p:nvSpPr>
        <p:spPr>
          <a:xfrm>
            <a:off x="0" y="6381328"/>
            <a:ext cx="12192000" cy="476672"/>
          </a:xfrm>
          <a:prstGeom prst="round2SameRect">
            <a:avLst/>
          </a:prstGeom>
          <a:solidFill>
            <a:srgbClr val="048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9360000" y="6434998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www.mypos.com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295CE1-D61E-47BB-B341-8FD0D819C4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212" y="648000"/>
            <a:ext cx="720766" cy="908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B2B0B-B918-441B-900E-729571AEDC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440" y="2234989"/>
            <a:ext cx="2227012" cy="3934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6AB70F-83AE-4A36-9F84-7FE421A816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1073" y="2234989"/>
            <a:ext cx="2227011" cy="3934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8464BB-5633-4AAC-B347-A5DDFA618A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54621" y="1471214"/>
            <a:ext cx="2437923" cy="40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59529</TotalTime>
  <Words>1217</Words>
  <Application>Microsoft Office PowerPoint</Application>
  <PresentationFormat>Widescreen</PresentationFormat>
  <Paragraphs>155</Paragraphs>
  <Slides>16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Office Theme</vt:lpstr>
      <vt:lpstr>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nayden</dc:creator>
  <cp:lastModifiedBy>massimo dozio</cp:lastModifiedBy>
  <cp:revision>803</cp:revision>
  <cp:lastPrinted>2012-05-28T14:59:22Z</cp:lastPrinted>
  <dcterms:created xsi:type="dcterms:W3CDTF">2012-03-05T10:11:22Z</dcterms:created>
  <dcterms:modified xsi:type="dcterms:W3CDTF">2023-01-27T09:09:02Z</dcterms:modified>
</cp:coreProperties>
</file>